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144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het opmaakprofiel van de modelondertitel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80647A-807C-4B4B-A5E2-EA9417FB3C02}" type="datetimeFigureOut">
              <a:rPr lang="nl-NL" smtClean="0"/>
              <a:t>21-3-2016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80647A-807C-4B4B-A5E2-EA9417FB3C02}" type="datetimeFigureOut">
              <a:rPr lang="nl-NL" smtClean="0"/>
              <a:t>21-3-2016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80647A-807C-4B4B-A5E2-EA9417FB3C02}" type="datetimeFigureOut">
              <a:rPr lang="nl-NL" smtClean="0"/>
              <a:t>21-3-2016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80647A-807C-4B4B-A5E2-EA9417FB3C02}" type="datetimeFigureOut">
              <a:rPr lang="nl-NL" smtClean="0"/>
              <a:t>21-3-2016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80647A-807C-4B4B-A5E2-EA9417FB3C02}" type="datetimeFigureOut">
              <a:rPr lang="nl-NL" smtClean="0"/>
              <a:t>21-3-2016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80647A-807C-4B4B-A5E2-EA9417FB3C02}" type="datetimeFigureOut">
              <a:rPr lang="nl-NL" smtClean="0"/>
              <a:t>21-3-2016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80647A-807C-4B4B-A5E2-EA9417FB3C02}" type="datetimeFigureOut">
              <a:rPr lang="nl-NL" smtClean="0"/>
              <a:t>21-3-2016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80647A-807C-4B4B-A5E2-EA9417FB3C02}" type="datetimeFigureOut">
              <a:rPr lang="nl-NL" smtClean="0"/>
              <a:t>21-3-2016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80647A-807C-4B4B-A5E2-EA9417FB3C02}" type="datetimeFigureOut">
              <a:rPr lang="nl-NL" smtClean="0"/>
              <a:t>21-3-2016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80647A-807C-4B4B-A5E2-EA9417FB3C02}" type="datetimeFigureOut">
              <a:rPr lang="nl-NL" smtClean="0"/>
              <a:t>21-3-2016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80647A-807C-4B4B-A5E2-EA9417FB3C02}" type="datetimeFigureOut">
              <a:rPr lang="nl-NL" smtClean="0"/>
              <a:t>21-3-2016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80647A-807C-4B4B-A5E2-EA9417FB3C02}" type="datetimeFigureOut">
              <a:rPr lang="nl-NL" smtClean="0"/>
              <a:t>21-3-2016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Kastelen in Nederland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Een korte speurtocht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dist"/>
            <a:r>
              <a:rPr lang="nl-NL" u="sng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SLOT TEYLINGEN</a:t>
            </a:r>
          </a:p>
        </p:txBody>
      </p:sp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457200" indent="-457200">
              <a:lnSpc>
                <a:spcPct val="110000"/>
              </a:lnSpc>
              <a:buFont typeface="+mj-lt"/>
              <a:buAutoNum type="arabicPeriod"/>
            </a:pPr>
            <a:r>
              <a:rPr lang="nl-NL" sz="20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Ligging</a:t>
            </a:r>
          </a:p>
          <a:p>
            <a:pPr marL="800100" lvl="1" indent="-342900">
              <a:lnSpc>
                <a:spcPct val="110000"/>
              </a:lnSpc>
              <a:buFont typeface="+mj-lt"/>
              <a:buAutoNum type="alphaLcParenR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Zuid-Holland</a:t>
            </a:r>
          </a:p>
          <a:p>
            <a:pPr lvl="2">
              <a:lnSpc>
                <a:spcPct val="110000"/>
              </a:lnSpc>
            </a:pPr>
            <a:r>
              <a:rPr lang="nl-NL" sz="1600" dirty="0" err="1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Sassenheim</a:t>
            </a:r>
            <a:endParaRPr lang="nl-NL" sz="1600" dirty="0"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>
              <a:lnSpc>
                <a:spcPct val="110000"/>
              </a:lnSpc>
            </a:pPr>
            <a:r>
              <a:rPr lang="nl-NL" sz="20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Geschiedenis</a:t>
            </a:r>
          </a:p>
          <a:p>
            <a:pPr lvl="1">
              <a:lnSpc>
                <a:spcPct val="110000"/>
              </a:lnSpc>
              <a:buFont typeface="Arial" panose="020B0604020202020204" pitchFamily="34" charset="0"/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Een van de oudste kastelen</a:t>
            </a:r>
          </a:p>
          <a:p>
            <a:pPr lvl="1">
              <a:lnSpc>
                <a:spcPct val="110000"/>
              </a:lnSpc>
              <a:buFont typeface="Arial" panose="020B0604020202020204" pitchFamily="34" charset="0"/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Tijdens de 80-jarige oorlog en in 1676 door een brand grotendeels verwoest</a:t>
            </a:r>
          </a:p>
          <a:p>
            <a:pPr>
              <a:lnSpc>
                <a:spcPct val="110000"/>
              </a:lnSpc>
            </a:pPr>
            <a:r>
              <a:rPr lang="nl-NL" sz="20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Functie</a:t>
            </a:r>
          </a:p>
          <a:p>
            <a:pPr lvl="1">
              <a:lnSpc>
                <a:spcPct val="110000"/>
              </a:lnSpc>
              <a:buFont typeface="Arial" panose="020B0604020202020204" pitchFamily="34" charset="0"/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Vroeger</a:t>
            </a:r>
          </a:p>
          <a:p>
            <a:pPr lvl="2">
              <a:lnSpc>
                <a:spcPct val="110000"/>
              </a:lnSpc>
            </a:pPr>
            <a:r>
              <a:rPr lang="nl-NL" sz="16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Verdedigingswerk</a:t>
            </a:r>
          </a:p>
          <a:p>
            <a:pPr lvl="3">
              <a:lnSpc>
                <a:spcPct val="110000"/>
              </a:lnSpc>
              <a:buFont typeface="Arial" panose="020B0604020202020204" pitchFamily="34" charset="0"/>
              <a:buChar char="•"/>
            </a:pPr>
            <a:r>
              <a:rPr lang="nl-NL" sz="12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Waterburcht</a:t>
            </a:r>
          </a:p>
          <a:p>
            <a:pPr lvl="1">
              <a:lnSpc>
                <a:spcPct val="110000"/>
              </a:lnSpc>
              <a:buFont typeface="Arial" panose="020B0604020202020204" pitchFamily="34" charset="0"/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Huidig</a:t>
            </a:r>
          </a:p>
          <a:p>
            <a:pPr lvl="2">
              <a:lnSpc>
                <a:spcPct val="110000"/>
              </a:lnSpc>
            </a:pPr>
            <a:r>
              <a:rPr lang="nl-NL" sz="16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Toeristisch</a:t>
            </a:r>
          </a:p>
          <a:p>
            <a:pPr>
              <a:lnSpc>
                <a:spcPct val="110000"/>
              </a:lnSpc>
            </a:pPr>
            <a:r>
              <a:rPr lang="nl-NL" sz="20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Bezoek</a:t>
            </a:r>
          </a:p>
          <a:p>
            <a:pPr lvl="1">
              <a:lnSpc>
                <a:spcPct val="110000"/>
              </a:lnSpc>
              <a:buFont typeface="Arial" panose="020B0604020202020204" pitchFamily="34" charset="0"/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Dagelijks van 14.00 – 17.00</a:t>
            </a:r>
          </a:p>
          <a:p>
            <a:pPr lvl="2">
              <a:lnSpc>
                <a:spcPct val="110000"/>
              </a:lnSpc>
            </a:pPr>
            <a:endParaRPr lang="nl-NL" sz="1600" dirty="0"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ctr">
            <a:normAutofit/>
          </a:bodyPr>
          <a:lstStyle/>
          <a:p>
            <a:r>
              <a:rPr lang="nl-NL" u="sng" dirty="0" err="1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Muiderslot</a:t>
            </a:r>
            <a:endParaRPr lang="nl-NL" u="sng" dirty="0">
              <a:solidFill>
                <a:srgbClr val="0070C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Book Antiqua" panose="02040602050305030304" pitchFamily="18" charset="0"/>
            </a:endParaRPr>
          </a:p>
        </p:txBody>
      </p:sp>
      <p:sp>
        <p:nvSpPr>
          <p:cNvPr id="7" name="Tijdelijke aanduiding voor inhoud 4"/>
          <p:cNvSpPr>
            <a:spLocks noGrp="1"/>
          </p:cNvSpPr>
          <p:nvPr>
            <p:ph sz="half" idx="1"/>
          </p:nvPr>
        </p:nvSpPr>
        <p:spPr/>
        <p:txBody>
          <a:bodyPr vert="horz" lIns="91440" tIns="45720" rIns="91440" bIns="45720" rtlCol="0">
            <a:noAutofit/>
          </a:bodyPr>
          <a:lstStyle/>
          <a:p>
            <a:pPr>
              <a:lnSpc>
                <a:spcPct val="110000"/>
              </a:lnSpc>
            </a:pPr>
            <a:r>
              <a:rPr lang="nl-NL" sz="20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Ligging</a:t>
            </a:r>
          </a:p>
          <a:p>
            <a:pPr lvl="1">
              <a:lnSpc>
                <a:spcPct val="110000"/>
              </a:lnSpc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Noord-Holland</a:t>
            </a:r>
          </a:p>
          <a:p>
            <a:pPr lvl="2">
              <a:lnSpc>
                <a:spcPct val="110000"/>
              </a:lnSpc>
            </a:pPr>
            <a:r>
              <a:rPr lang="nl-NL" sz="1600" dirty="0" err="1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Muiden</a:t>
            </a:r>
            <a:endParaRPr lang="nl-NL" sz="1600" dirty="0"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>
              <a:lnSpc>
                <a:spcPct val="110000"/>
              </a:lnSpc>
            </a:pPr>
            <a:r>
              <a:rPr lang="nl-NL" sz="20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Geschiedenis</a:t>
            </a:r>
          </a:p>
          <a:p>
            <a:pPr lvl="1">
              <a:lnSpc>
                <a:spcPct val="110000"/>
              </a:lnSpc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Gebouwd rond 1280</a:t>
            </a:r>
          </a:p>
          <a:p>
            <a:pPr lvl="1">
              <a:lnSpc>
                <a:spcPct val="110000"/>
              </a:lnSpc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Bewoond door P.C. Hooft</a:t>
            </a:r>
          </a:p>
          <a:p>
            <a:pPr>
              <a:lnSpc>
                <a:spcPct val="110000"/>
              </a:lnSpc>
            </a:pPr>
            <a:r>
              <a:rPr lang="nl-NL" sz="20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Functie</a:t>
            </a:r>
          </a:p>
          <a:p>
            <a:pPr lvl="1">
              <a:lnSpc>
                <a:spcPct val="110000"/>
              </a:lnSpc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Vroeger</a:t>
            </a:r>
          </a:p>
          <a:p>
            <a:pPr lvl="2">
              <a:lnSpc>
                <a:spcPct val="110000"/>
              </a:lnSpc>
            </a:pPr>
            <a:r>
              <a:rPr lang="nl-NL" sz="16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Militair</a:t>
            </a:r>
          </a:p>
          <a:p>
            <a:pPr lvl="1">
              <a:lnSpc>
                <a:spcPct val="110000"/>
              </a:lnSpc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Huidig</a:t>
            </a:r>
          </a:p>
          <a:p>
            <a:pPr lvl="2">
              <a:lnSpc>
                <a:spcPct val="110000"/>
              </a:lnSpc>
            </a:pPr>
            <a:r>
              <a:rPr lang="nl-NL" sz="16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Rijksmuseum</a:t>
            </a:r>
          </a:p>
        </p:txBody>
      </p:sp>
      <p:sp>
        <p:nvSpPr>
          <p:cNvPr id="8" name="Tijdelijke aanduiding voor inhoud 5"/>
          <p:cNvSpPr>
            <a:spLocks noGrp="1"/>
          </p:cNvSpPr>
          <p:nvPr>
            <p:ph sz="half" idx="2"/>
          </p:nvPr>
        </p:nvSpPr>
        <p:spPr/>
        <p:txBody>
          <a:bodyPr vert="horz" lIns="91440" tIns="45720" rIns="91440" bIns="45720" rtlCol="0">
            <a:noAutofit/>
          </a:bodyPr>
          <a:lstStyle/>
          <a:p>
            <a:pPr>
              <a:lnSpc>
                <a:spcPct val="110000"/>
              </a:lnSpc>
            </a:pPr>
            <a:r>
              <a:rPr lang="nl-NL" sz="20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Bezoek</a:t>
            </a:r>
          </a:p>
          <a:p>
            <a:pPr lvl="1">
              <a:lnSpc>
                <a:spcPct val="110000"/>
              </a:lnSpc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Opengestelde routes</a:t>
            </a:r>
          </a:p>
          <a:p>
            <a:pPr lvl="1">
              <a:lnSpc>
                <a:spcPct val="110000"/>
              </a:lnSpc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Rondleidingen</a:t>
            </a:r>
          </a:p>
          <a:p>
            <a:pPr lvl="1">
              <a:lnSpc>
                <a:spcPct val="110000"/>
              </a:lnSpc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Prijs</a:t>
            </a:r>
          </a:p>
          <a:p>
            <a:pPr lvl="2">
              <a:lnSpc>
                <a:spcPct val="110000"/>
              </a:lnSpc>
            </a:pPr>
            <a:r>
              <a:rPr lang="nl-NL" sz="16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12,00 (volwassenen)</a:t>
            </a:r>
          </a:p>
          <a:p>
            <a:pPr lvl="2">
              <a:lnSpc>
                <a:spcPct val="110000"/>
              </a:lnSpc>
            </a:pPr>
            <a:r>
              <a:rPr lang="nl-NL" sz="16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6,25 (jongeren)</a:t>
            </a:r>
          </a:p>
          <a:p>
            <a:pPr lvl="3">
              <a:lnSpc>
                <a:spcPct val="110000"/>
              </a:lnSpc>
              <a:buChar char="•"/>
            </a:pPr>
            <a:r>
              <a:rPr lang="nl-NL" sz="12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Cultuurkaart geldig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el 4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ctr">
            <a:normAutofit/>
          </a:bodyPr>
          <a:lstStyle/>
          <a:p>
            <a:r>
              <a:rPr lang="nl-NL" u="sng" dirty="0" err="1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Loevestein</a:t>
            </a:r>
            <a:r>
              <a:rPr lang="nl-NL" u="sng" dirty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 Antiqua" panose="02040602050305030304" pitchFamily="18" charset="0"/>
              </a:rPr>
              <a:t> en Radboud</a:t>
            </a:r>
          </a:p>
        </p:txBody>
      </p:sp>
      <p:sp>
        <p:nvSpPr>
          <p:cNvPr id="6" name="Tijdelijke aanduiding voor tekst 5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err="1"/>
              <a:t>Loevestein</a:t>
            </a:r>
            <a:endParaRPr lang="nl-NL" dirty="0"/>
          </a:p>
        </p:txBody>
      </p:sp>
      <p:sp>
        <p:nvSpPr>
          <p:cNvPr id="8" name="Tijdelijke aanduiding voor tekst 7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nl-NL" dirty="0"/>
              <a:t>Radboud</a:t>
            </a:r>
          </a:p>
        </p:txBody>
      </p:sp>
      <p:sp>
        <p:nvSpPr>
          <p:cNvPr id="13" name="Tijdelijke aanduiding voor inhoud 4"/>
          <p:cNvSpPr>
            <a:spLocks noGrp="1"/>
          </p:cNvSpPr>
          <p:nvPr>
            <p:ph sz="half" idx="2"/>
          </p:nvPr>
        </p:nvSpPr>
        <p:spPr/>
        <p:txBody>
          <a:bodyPr vert="horz" lIns="91440" tIns="45720" rIns="91440" bIns="45720" rtlCol="0">
            <a:noAutofit/>
          </a:bodyPr>
          <a:lstStyle/>
          <a:p>
            <a:pPr>
              <a:lnSpc>
                <a:spcPct val="110000"/>
              </a:lnSpc>
            </a:pPr>
            <a:r>
              <a:rPr lang="nl-NL" sz="20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Ligging</a:t>
            </a:r>
          </a:p>
          <a:p>
            <a:pPr lvl="1">
              <a:lnSpc>
                <a:spcPct val="110000"/>
              </a:lnSpc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Gelderland</a:t>
            </a:r>
          </a:p>
          <a:p>
            <a:pPr lvl="2">
              <a:lnSpc>
                <a:spcPct val="110000"/>
              </a:lnSpc>
            </a:pPr>
            <a:r>
              <a:rPr lang="nl-NL" sz="1600" dirty="0" err="1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Poederoyen</a:t>
            </a:r>
            <a:endParaRPr lang="nl-NL" sz="1600" dirty="0"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>
              <a:lnSpc>
                <a:spcPct val="110000"/>
              </a:lnSpc>
            </a:pPr>
            <a:r>
              <a:rPr lang="nl-NL" sz="20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Geschiedenis</a:t>
            </a:r>
          </a:p>
          <a:p>
            <a:pPr lvl="1">
              <a:lnSpc>
                <a:spcPct val="110000"/>
              </a:lnSpc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Bouw begon in 1368</a:t>
            </a:r>
          </a:p>
          <a:p>
            <a:pPr>
              <a:lnSpc>
                <a:spcPct val="110000"/>
              </a:lnSpc>
            </a:pPr>
            <a:r>
              <a:rPr lang="nl-NL" sz="20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Vroeger</a:t>
            </a:r>
          </a:p>
          <a:p>
            <a:pPr lvl="1">
              <a:lnSpc>
                <a:spcPct val="110000"/>
              </a:lnSpc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Deel Hollandse Waterlinie</a:t>
            </a:r>
          </a:p>
          <a:p>
            <a:pPr>
              <a:lnSpc>
                <a:spcPct val="110000"/>
              </a:lnSpc>
            </a:pPr>
            <a:r>
              <a:rPr lang="nl-NL" sz="20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Nu</a:t>
            </a:r>
          </a:p>
          <a:p>
            <a:pPr lvl="1">
              <a:lnSpc>
                <a:spcPct val="110000"/>
              </a:lnSpc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In uiterwaarden</a:t>
            </a:r>
          </a:p>
          <a:p>
            <a:pPr>
              <a:lnSpc>
                <a:spcPct val="110000"/>
              </a:lnSpc>
            </a:pPr>
            <a:r>
              <a:rPr lang="nl-NL" sz="20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Bezoek</a:t>
            </a:r>
          </a:p>
          <a:p>
            <a:pPr lvl="1">
              <a:lnSpc>
                <a:spcPct val="110000"/>
              </a:lnSpc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Soms niet bereikbaar:</a:t>
            </a:r>
          </a:p>
          <a:p>
            <a:pPr lvl="2">
              <a:lnSpc>
                <a:spcPct val="110000"/>
              </a:lnSpc>
            </a:pPr>
            <a:r>
              <a:rPr lang="nl-NL" sz="16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Hoog water</a:t>
            </a:r>
          </a:p>
        </p:txBody>
      </p:sp>
      <p:sp>
        <p:nvSpPr>
          <p:cNvPr id="17" name="Tijdelijke aanduiding voor inhoud 5"/>
          <p:cNvSpPr>
            <a:spLocks noGrp="1"/>
          </p:cNvSpPr>
          <p:nvPr>
            <p:ph sz="quarter" idx="4"/>
          </p:nvPr>
        </p:nvSpPr>
        <p:spPr/>
        <p:txBody>
          <a:bodyPr vert="horz" lIns="91440" tIns="45720" rIns="91440" bIns="45720" rtlCol="0">
            <a:noAutofit/>
          </a:bodyPr>
          <a:lstStyle/>
          <a:p>
            <a:pPr>
              <a:lnSpc>
                <a:spcPct val="110000"/>
              </a:lnSpc>
            </a:pPr>
            <a:r>
              <a:rPr lang="nl-NL" sz="20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Ligging</a:t>
            </a:r>
          </a:p>
          <a:p>
            <a:pPr lvl="1">
              <a:lnSpc>
                <a:spcPct val="110000"/>
              </a:lnSpc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Noord-Holland</a:t>
            </a:r>
          </a:p>
          <a:p>
            <a:pPr lvl="2">
              <a:lnSpc>
                <a:spcPct val="110000"/>
              </a:lnSpc>
            </a:pPr>
            <a:r>
              <a:rPr lang="nl-NL" sz="1600" dirty="0" err="1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Medemblik</a:t>
            </a:r>
            <a:endParaRPr lang="nl-NL" sz="1600" dirty="0"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>
              <a:lnSpc>
                <a:spcPct val="110000"/>
              </a:lnSpc>
            </a:pPr>
            <a:r>
              <a:rPr lang="nl-NL" sz="20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Geschiedenis</a:t>
            </a:r>
          </a:p>
          <a:p>
            <a:pPr lvl="1">
              <a:lnSpc>
                <a:spcPct val="110000"/>
              </a:lnSpc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Bouw in 13e eeuw</a:t>
            </a:r>
          </a:p>
          <a:p>
            <a:pPr>
              <a:lnSpc>
                <a:spcPct val="110000"/>
              </a:lnSpc>
            </a:pPr>
            <a:r>
              <a:rPr lang="nl-NL" sz="20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Vroeger</a:t>
            </a:r>
          </a:p>
          <a:p>
            <a:pPr lvl="1">
              <a:lnSpc>
                <a:spcPct val="110000"/>
              </a:lnSpc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Verdedigingswerk</a:t>
            </a:r>
          </a:p>
          <a:p>
            <a:pPr>
              <a:lnSpc>
                <a:spcPct val="110000"/>
              </a:lnSpc>
            </a:pPr>
            <a:r>
              <a:rPr lang="nl-NL" sz="20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Nu</a:t>
            </a:r>
          </a:p>
          <a:p>
            <a:pPr lvl="1">
              <a:lnSpc>
                <a:spcPct val="110000"/>
              </a:lnSpc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Museum</a:t>
            </a:r>
          </a:p>
          <a:p>
            <a:pPr>
              <a:lnSpc>
                <a:spcPct val="110000"/>
              </a:lnSpc>
            </a:pPr>
            <a:r>
              <a:rPr lang="nl-NL" sz="20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Bezoek</a:t>
            </a:r>
          </a:p>
          <a:p>
            <a:pPr lvl="1">
              <a:lnSpc>
                <a:spcPct val="110000"/>
              </a:lnSpc>
              <a:buChar char="•"/>
            </a:pPr>
            <a:r>
              <a:rPr lang="nl-NL" sz="18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 mei – 15 september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87</TotalTime>
  <Words>119</Words>
  <Application>Microsoft Office PowerPoint</Application>
  <PresentationFormat>Diavoorstelling (4:3)</PresentationFormat>
  <Paragraphs>62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9" baseType="lpstr">
      <vt:lpstr>Arial</vt:lpstr>
      <vt:lpstr>Book Antiqua</vt:lpstr>
      <vt:lpstr>Calibri</vt:lpstr>
      <vt:lpstr>Verdana</vt:lpstr>
      <vt:lpstr>Office-thema</vt:lpstr>
      <vt:lpstr>Kastelen in Nederland</vt:lpstr>
      <vt:lpstr>SLOT TEYLINGEN</vt:lpstr>
      <vt:lpstr>Muiderslot</vt:lpstr>
      <vt:lpstr>Loevestein en Radboud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Kastelen in Nederland</dc:title>
  <dc:creator>Josée de Heus</dc:creator>
  <cp:lastModifiedBy>Wim Dommerholt</cp:lastModifiedBy>
  <cp:revision>11</cp:revision>
  <dcterms:created xsi:type="dcterms:W3CDTF">2009-02-12T07:36:59Z</dcterms:created>
  <dcterms:modified xsi:type="dcterms:W3CDTF">2016-03-21T08:09:56Z</dcterms:modified>
</cp:coreProperties>
</file>

<file path=docProps/thumbnail.jpeg>
</file>