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80647A-807C-4B4B-A5E2-EA9417FB3C02}" type="datetimeFigureOut">
              <a:rPr lang="nl-NL" smtClean="0"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58A165-CDC4-463D-9CB7-DF77F4B5DFF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Kastelen in Nederland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Een korte speurtocht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Slot </a:t>
            </a:r>
            <a:r>
              <a:rPr lang="nl-NL" dirty="0" err="1"/>
              <a:t>Teylingen</a:t>
            </a:r>
            <a:endParaRPr lang="nl-NL" dirty="0"/>
          </a:p>
        </p:txBody>
      </p:sp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nl-NL" dirty="0" smtClean="0">
                <a:latin typeface="+mn-lt"/>
              </a:rPr>
              <a:t>Ligging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Zuid-Holland</a:t>
            </a:r>
          </a:p>
          <a:p>
            <a:pPr lvl="2"/>
            <a:r>
              <a:rPr lang="nl-NL" dirty="0" err="1" smtClean="0">
                <a:latin typeface="+mn-lt"/>
              </a:rPr>
              <a:t>Sassenheim</a:t>
            </a:r>
            <a:endParaRPr lang="nl-NL" dirty="0" smtClean="0">
              <a:latin typeface="+mn-lt"/>
            </a:endParaRPr>
          </a:p>
          <a:p>
            <a:r>
              <a:rPr lang="nl-NL" dirty="0" smtClean="0">
                <a:latin typeface="+mn-lt"/>
              </a:rPr>
              <a:t>Geschiedenis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Een van de oudste kastelen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Tijdens de 80-jarige oorlog en in 1676 door een brand grotendeels verwoest</a:t>
            </a:r>
          </a:p>
          <a:p>
            <a:r>
              <a:rPr lang="nl-NL" dirty="0" smtClean="0">
                <a:latin typeface="+mn-lt"/>
              </a:rPr>
              <a:t>Functie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Vroeger</a:t>
            </a:r>
          </a:p>
          <a:p>
            <a:pPr lvl="2"/>
            <a:r>
              <a:rPr lang="nl-NL" dirty="0" smtClean="0">
                <a:latin typeface="+mn-lt"/>
              </a:rPr>
              <a:t>Verdedigingswerk</a:t>
            </a:r>
          </a:p>
          <a:p>
            <a:pPr lvl="3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Waterburcht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Huidig</a:t>
            </a:r>
          </a:p>
          <a:p>
            <a:pPr lvl="2"/>
            <a:r>
              <a:rPr lang="nl-NL" dirty="0" smtClean="0">
                <a:latin typeface="+mn-lt"/>
              </a:rPr>
              <a:t>Toeristisch</a:t>
            </a:r>
          </a:p>
          <a:p>
            <a:r>
              <a:rPr lang="nl-NL" dirty="0" smtClean="0">
                <a:latin typeface="+mn-lt"/>
              </a:rPr>
              <a:t>Bezoek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</a:rPr>
              <a:t>Dagelijks van 14.00 – 17.00</a:t>
            </a:r>
          </a:p>
          <a:p>
            <a:pPr lvl="2"/>
            <a:endParaRPr lang="nl-NL" dirty="0" smtClean="0">
              <a:latin typeface="+mn-l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Muiderslot</a:t>
            </a:r>
            <a:endParaRPr lang="nl-NL" dirty="0"/>
          </a:p>
        </p:txBody>
      </p:sp>
      <p:sp>
        <p:nvSpPr>
          <p:cNvPr id="7" name="Tijdelijke aanduiding voor inhoud 4"/>
          <p:cNvSpPr>
            <a:spLocks noGrp="1"/>
          </p:cNvSpPr>
          <p:nvPr>
            <p:ph sz="half" idx="1"/>
          </p:nvPr>
        </p:nvSpPr>
        <p:spPr/>
        <p:txBody>
          <a:bodyPr vert="horz" lIns="91440" tIns="45720" rIns="91440" bIns="45720" rtlCol="0">
            <a:normAutofit lnSpcReduction="10000"/>
          </a:bodyPr>
          <a:lstStyle/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Ligging</a:t>
            </a:r>
            <a:endParaRPr lang="nl-NL" sz="22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>
                <a:latin typeface="+mn-lt"/>
                <a:ea typeface="Verdana" pitchFamily="34" charset="0"/>
                <a:cs typeface="Verdana" pitchFamily="34" charset="0"/>
              </a:rPr>
              <a:t>Noord-Holland</a:t>
            </a:r>
          </a:p>
          <a:p>
            <a:pPr lvl="2">
              <a:lnSpc>
                <a:spcPct val="120000"/>
              </a:lnSpc>
            </a:pPr>
            <a:r>
              <a:rPr lang="nl-NL" sz="1700" dirty="0" err="1" smtClean="0">
                <a:latin typeface="+mn-lt"/>
                <a:ea typeface="Verdana" pitchFamily="34" charset="0"/>
                <a:cs typeface="Verdana" pitchFamily="34" charset="0"/>
              </a:rPr>
              <a:t>Muiden</a:t>
            </a:r>
            <a:endParaRPr lang="nl-NL" sz="1700" dirty="0">
              <a:latin typeface="+mn-lt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Geschiedenis</a:t>
            </a:r>
            <a:endParaRPr lang="nl-NL" sz="22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>
                <a:latin typeface="+mn-lt"/>
                <a:ea typeface="Verdana" pitchFamily="34" charset="0"/>
                <a:cs typeface="Verdana" pitchFamily="34" charset="0"/>
              </a:rPr>
              <a:t>Gebouwd rond 1280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>
                <a:latin typeface="+mn-lt"/>
                <a:ea typeface="Verdana" pitchFamily="34" charset="0"/>
                <a:cs typeface="Verdana" pitchFamily="34" charset="0"/>
              </a:rPr>
              <a:t>Bewoond door P.C. Hooft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Functie</a:t>
            </a:r>
            <a:endParaRPr lang="nl-NL" sz="22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 smtClean="0">
                <a:latin typeface="+mn-lt"/>
                <a:ea typeface="Verdana" pitchFamily="34" charset="0"/>
                <a:cs typeface="Verdana" pitchFamily="34" charset="0"/>
              </a:rPr>
              <a:t>Vroeger</a:t>
            </a:r>
            <a:endParaRPr lang="nl-NL" sz="20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700" dirty="0">
                <a:latin typeface="+mn-lt"/>
                <a:ea typeface="Verdana" pitchFamily="34" charset="0"/>
                <a:cs typeface="Verdana" pitchFamily="34" charset="0"/>
              </a:rPr>
              <a:t>Militair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 smtClean="0">
                <a:latin typeface="+mn-lt"/>
                <a:ea typeface="Verdana" pitchFamily="34" charset="0"/>
                <a:cs typeface="Verdana" pitchFamily="34" charset="0"/>
              </a:rPr>
              <a:t>Huidig</a:t>
            </a:r>
            <a:endParaRPr lang="nl-NL" sz="20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700" dirty="0">
                <a:latin typeface="+mn-lt"/>
                <a:ea typeface="Verdana" pitchFamily="34" charset="0"/>
                <a:cs typeface="Verdana" pitchFamily="34" charset="0"/>
              </a:rPr>
              <a:t>Rijksmuseum</a:t>
            </a:r>
          </a:p>
        </p:txBody>
      </p:sp>
      <p:sp>
        <p:nvSpPr>
          <p:cNvPr id="8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 vert="horz" lIns="91440" tIns="45720" rIns="91440" bIns="45720" rtlCol="0">
            <a:normAutofit lnSpcReduction="10000"/>
          </a:bodyPr>
          <a:lstStyle/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Bezoek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>
                <a:latin typeface="+mn-lt"/>
                <a:ea typeface="Verdana" pitchFamily="34" charset="0"/>
                <a:cs typeface="Verdana" pitchFamily="34" charset="0"/>
              </a:rPr>
              <a:t>Opengestelde routes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 smtClean="0">
                <a:latin typeface="+mn-lt"/>
                <a:ea typeface="Verdana" pitchFamily="34" charset="0"/>
                <a:cs typeface="Verdana" pitchFamily="34" charset="0"/>
              </a:rPr>
              <a:t>Rondleidingen</a:t>
            </a:r>
            <a:endParaRPr lang="nl-NL" sz="20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2000" dirty="0" smtClean="0">
                <a:latin typeface="+mn-lt"/>
                <a:ea typeface="Verdana" pitchFamily="34" charset="0"/>
                <a:cs typeface="Verdana" pitchFamily="34" charset="0"/>
              </a:rPr>
              <a:t>Prijs</a:t>
            </a:r>
            <a:endParaRPr lang="nl-NL" sz="20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700" dirty="0" smtClean="0">
                <a:latin typeface="+mn-lt"/>
                <a:ea typeface="Verdana" pitchFamily="34" charset="0"/>
                <a:cs typeface="Verdana" pitchFamily="34" charset="0"/>
              </a:rPr>
              <a:t>12,00 </a:t>
            </a:r>
            <a:r>
              <a:rPr lang="nl-NL" sz="1700" dirty="0">
                <a:latin typeface="+mn-lt"/>
                <a:ea typeface="Verdana" pitchFamily="34" charset="0"/>
                <a:cs typeface="Verdana" pitchFamily="34" charset="0"/>
              </a:rPr>
              <a:t>(volwassenen)</a:t>
            </a:r>
          </a:p>
          <a:p>
            <a:pPr lvl="2">
              <a:lnSpc>
                <a:spcPct val="120000"/>
              </a:lnSpc>
            </a:pPr>
            <a:r>
              <a:rPr lang="nl-NL" sz="1700" dirty="0">
                <a:ea typeface="Verdana" pitchFamily="34" charset="0"/>
                <a:cs typeface="Verdana" pitchFamily="34" charset="0"/>
              </a:rPr>
              <a:t>6</a:t>
            </a:r>
            <a:r>
              <a:rPr lang="nl-NL" sz="1700" dirty="0" smtClean="0">
                <a:latin typeface="+mn-lt"/>
                <a:ea typeface="Verdana" pitchFamily="34" charset="0"/>
                <a:cs typeface="Verdana" pitchFamily="34" charset="0"/>
              </a:rPr>
              <a:t>,25 </a:t>
            </a:r>
            <a:r>
              <a:rPr lang="nl-NL" sz="1700" dirty="0">
                <a:latin typeface="+mn-lt"/>
                <a:ea typeface="Verdana" pitchFamily="34" charset="0"/>
                <a:cs typeface="Verdana" pitchFamily="34" charset="0"/>
              </a:rPr>
              <a:t>(jongeren)</a:t>
            </a:r>
          </a:p>
          <a:p>
            <a:pPr lvl="3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sz="1400" dirty="0">
                <a:ea typeface="Verdana" pitchFamily="34" charset="0"/>
                <a:cs typeface="Verdana" pitchFamily="34" charset="0"/>
              </a:rPr>
              <a:t>Cultuurkaart geldig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Loevestein</a:t>
            </a:r>
            <a:r>
              <a:rPr lang="nl-NL" dirty="0" smtClean="0"/>
              <a:t> en Radboud</a:t>
            </a:r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err="1" smtClean="0"/>
              <a:t>Loevestein</a:t>
            </a:r>
            <a:endParaRPr lang="nl-NL" dirty="0"/>
          </a:p>
        </p:txBody>
      </p:sp>
      <p:sp>
        <p:nvSpPr>
          <p:cNvPr id="8" name="Tijdelijke aanduiding voor tekst 7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 smtClean="0"/>
              <a:t>Radboud</a:t>
            </a:r>
            <a:endParaRPr lang="nl-NL" dirty="0"/>
          </a:p>
        </p:txBody>
      </p:sp>
      <p:sp>
        <p:nvSpPr>
          <p:cNvPr id="13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 vert="horz" lIns="91440" tIns="45720" rIns="91440" bIns="45720" rtlCol="0">
            <a:normAutofit fontScale="85000" lnSpcReduction="20000"/>
          </a:bodyPr>
          <a:lstStyle/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Ligging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Gelderland</a:t>
            </a:r>
          </a:p>
          <a:p>
            <a:pPr lvl="2">
              <a:lnSpc>
                <a:spcPct val="120000"/>
              </a:lnSpc>
            </a:pPr>
            <a:r>
              <a:rPr lang="nl-NL" dirty="0" err="1" smtClean="0">
                <a:latin typeface="+mn-lt"/>
                <a:ea typeface="Verdana" pitchFamily="34" charset="0"/>
                <a:cs typeface="Verdana" pitchFamily="34" charset="0"/>
              </a:rPr>
              <a:t>Poederoyen</a:t>
            </a:r>
            <a:endParaRPr lang="nl-NL" dirty="0" smtClean="0">
              <a:latin typeface="+mn-lt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Geschiedenis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Bouw begon in 1368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Vroeger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Deel Hollandse Waterlinie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Nu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In uiterwaarden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Bezoek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Soms niet bereikbaar:</a:t>
            </a:r>
          </a:p>
          <a:p>
            <a:pPr lvl="2">
              <a:lnSpc>
                <a:spcPct val="120000"/>
              </a:lnSpc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Hoog water</a:t>
            </a:r>
          </a:p>
        </p:txBody>
      </p:sp>
      <p:sp>
        <p:nvSpPr>
          <p:cNvPr id="17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 vert="horz" lIns="91440" tIns="45720" rIns="91440" bIns="45720" rtlCol="0">
            <a:normAutofit fontScale="92500" lnSpcReduction="20000"/>
          </a:bodyPr>
          <a:lstStyle/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Ligging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Noord-Holland</a:t>
            </a:r>
          </a:p>
          <a:p>
            <a:pPr lvl="2">
              <a:lnSpc>
                <a:spcPct val="120000"/>
              </a:lnSpc>
            </a:pPr>
            <a:r>
              <a:rPr lang="nl-NL" dirty="0" err="1" smtClean="0">
                <a:latin typeface="+mn-lt"/>
                <a:ea typeface="Verdana" pitchFamily="34" charset="0"/>
                <a:cs typeface="Verdana" pitchFamily="34" charset="0"/>
              </a:rPr>
              <a:t>Medemblik</a:t>
            </a:r>
            <a:endParaRPr lang="nl-NL" dirty="0" smtClean="0">
              <a:latin typeface="+mn-lt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Geschiedenis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Bouw in 13e eeuw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Vroeger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Verdedigingswerk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Nu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Museum</a:t>
            </a:r>
          </a:p>
          <a:p>
            <a:pPr>
              <a:lnSpc>
                <a:spcPct val="120000"/>
              </a:lnSpc>
            </a:pPr>
            <a:r>
              <a:rPr lang="nl-NL" sz="2200" dirty="0" smtClean="0">
                <a:latin typeface="+mn-lt"/>
                <a:ea typeface="Verdana" pitchFamily="34" charset="0"/>
                <a:cs typeface="Verdana" pitchFamily="34" charset="0"/>
              </a:rPr>
              <a:t>Bezoek</a:t>
            </a:r>
          </a:p>
          <a:p>
            <a:pPr lvl="1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nl-NL" dirty="0" smtClean="0">
                <a:latin typeface="+mn-lt"/>
                <a:ea typeface="Verdana" pitchFamily="34" charset="0"/>
                <a:cs typeface="Verdana" pitchFamily="34" charset="0"/>
              </a:rPr>
              <a:t>1 mei – 15 september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119</Words>
  <Application>Microsoft Office PowerPoint</Application>
  <PresentationFormat>Diavoorstelling (4:3)</PresentationFormat>
  <Paragraphs>62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Verdana</vt:lpstr>
      <vt:lpstr>Office-thema</vt:lpstr>
      <vt:lpstr>Kastelen in Nederland</vt:lpstr>
      <vt:lpstr>Slot Teylingen</vt:lpstr>
      <vt:lpstr>Muiderslot</vt:lpstr>
      <vt:lpstr>Loevestein en Radboud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Kastelen in Nederland</dc:title>
  <dc:creator>Josée de Heus</dc:creator>
  <cp:lastModifiedBy>Josée Huybers</cp:lastModifiedBy>
  <cp:revision>4</cp:revision>
  <dcterms:created xsi:type="dcterms:W3CDTF">2009-02-12T07:36:59Z</dcterms:created>
  <dcterms:modified xsi:type="dcterms:W3CDTF">2013-07-09T06:23:23Z</dcterms:modified>
</cp:coreProperties>
</file>

<file path=docProps/thumbnail.jpeg>
</file>