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6" r:id="rId3"/>
    <p:sldId id="258" r:id="rId4"/>
    <p:sldId id="260" r:id="rId5"/>
    <p:sldId id="259" r:id="rId6"/>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348" y="10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eg>
</file>

<file path=ppt/media/image2.jpe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5E511540-DA49-4B63-96FB-9286511C22F9}" type="datetimeFigureOut">
              <a:rPr lang="nl-NL" smtClean="0"/>
              <a:pPr/>
              <a:t>13-6-2013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5E511540-DA49-4B63-96FB-9286511C22F9}" type="datetimeFigureOut">
              <a:rPr lang="nl-NL" smtClean="0"/>
              <a:pPr/>
              <a:t>13-6-2013</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5E511540-DA49-4B63-96FB-9286511C22F9}" type="datetimeFigureOut">
              <a:rPr lang="nl-NL" smtClean="0"/>
              <a:pPr/>
              <a:t>13-6-2013</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5E511540-DA49-4B63-96FB-9286511C22F9}" type="datetimeFigureOut">
              <a:rPr lang="nl-NL" smtClean="0"/>
              <a:pPr/>
              <a:t>13-6-2013</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5E511540-DA49-4B63-96FB-9286511C22F9}" type="datetimeFigureOut">
              <a:rPr lang="nl-NL" smtClean="0"/>
              <a:pPr/>
              <a:t>13-6-2013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5E511540-DA49-4B63-96FB-9286511C22F9}" type="datetimeFigureOut">
              <a:rPr lang="nl-NL" smtClean="0"/>
              <a:pPr/>
              <a:t>13-6-2013</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A695EDC-E263-4887-B99E-767095B01F1F}" type="slidenum">
              <a:rPr lang="nl-NL" smtClean="0"/>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E511540-DA49-4B63-96FB-9286511C22F9}" type="datetimeFigureOut">
              <a:rPr lang="nl-NL" smtClean="0"/>
              <a:pPr/>
              <a:t>13-6-2013</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A695EDC-E263-4887-B99E-767095B01F1F}" type="slidenum">
              <a:rPr lang="nl-NL" smtClean="0"/>
              <a:pPr/>
              <a:t>‹nr.›</a:t>
            </a:fld>
            <a:endParaRPr lang="nl-NL"/>
          </a:p>
        </p:txBody>
      </p:sp>
      <p:pic>
        <p:nvPicPr>
          <p:cNvPr id="7" name="Afbeelding 6" descr="Druiventrossen.jpg"/>
          <p:cNvPicPr>
            <a:picLocks noChangeAspect="1"/>
          </p:cNvPicPr>
          <p:nvPr userDrawn="1"/>
        </p:nvPicPr>
        <p:blipFill>
          <a:blip r:embed="rId13"/>
          <a:stretch>
            <a:fillRect/>
          </a:stretch>
        </p:blipFill>
        <p:spPr>
          <a:xfrm>
            <a:off x="2028" y="0"/>
            <a:ext cx="9139943" cy="6858000"/>
          </a:xfrm>
          <a:prstGeom prst="rect">
            <a:avLst/>
          </a:prstGeom>
        </p:spPr>
      </p:pic>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Tijdelijke aanduiding voor inhoud 3" descr="wine1.jpg"/>
          <p:cNvPicPr>
            <a:picLocks noGrp="1" noChangeAspect="1"/>
          </p:cNvPicPr>
          <p:nvPr>
            <p:ph idx="1"/>
          </p:nvPr>
        </p:nvPicPr>
        <p:blipFill>
          <a:blip r:embed="rId2">
            <a:clrChange>
              <a:clrFrom>
                <a:srgbClr val="FEFEFE"/>
              </a:clrFrom>
              <a:clrTo>
                <a:srgbClr val="FEFEFE">
                  <a:alpha val="0"/>
                </a:srgbClr>
              </a:clrTo>
            </a:clrChange>
          </a:blip>
          <a:stretch>
            <a:fillRect/>
          </a:stretch>
        </p:blipFill>
        <p:spPr>
          <a:xfrm>
            <a:off x="3512745" y="-124794"/>
            <a:ext cx="4901331" cy="7269090"/>
          </a:xfrm>
        </p:spPr>
      </p:pic>
      <p:sp>
        <p:nvSpPr>
          <p:cNvPr id="5" name="Tekstvak 4"/>
          <p:cNvSpPr txBox="1"/>
          <p:nvPr/>
        </p:nvSpPr>
        <p:spPr>
          <a:xfrm>
            <a:off x="357158" y="2285992"/>
            <a:ext cx="3786214" cy="646331"/>
          </a:xfrm>
          <a:prstGeom prst="rect">
            <a:avLst/>
          </a:prstGeom>
          <a:noFill/>
        </p:spPr>
        <p:txBody>
          <a:bodyPr wrap="square" rtlCol="0">
            <a:spAutoFit/>
          </a:bodyPr>
          <a:lstStyle/>
          <a:p>
            <a:r>
              <a:rPr lang="nl-NL" dirty="0" smtClean="0"/>
              <a:t/>
            </a:r>
            <a:br>
              <a:rPr lang="nl-NL" dirty="0" smtClean="0"/>
            </a:br>
            <a:endParaRPr lang="nl-NL" dirty="0"/>
          </a:p>
        </p:txBody>
      </p:sp>
      <p:sp>
        <p:nvSpPr>
          <p:cNvPr id="6" name="Tekstvak 5"/>
          <p:cNvSpPr txBox="1"/>
          <p:nvPr/>
        </p:nvSpPr>
        <p:spPr>
          <a:xfrm>
            <a:off x="357158" y="857232"/>
            <a:ext cx="3786214" cy="2416046"/>
          </a:xfrm>
          <a:prstGeom prst="rect">
            <a:avLst/>
          </a:prstGeom>
          <a:noFill/>
        </p:spPr>
        <p:txBody>
          <a:bodyPr wrap="square" rtlCol="0">
            <a:spAutoFit/>
          </a:bodyPr>
          <a:lstStyle/>
          <a:p>
            <a:r>
              <a:rPr lang="nl-NL" sz="11500" b="1" dirty="0" smtClean="0">
                <a:latin typeface="Sylfaen" pitchFamily="18" charset="0"/>
              </a:rPr>
              <a:t>Wijn</a:t>
            </a:r>
          </a:p>
          <a:p>
            <a:r>
              <a:rPr lang="nl-NL" sz="3600" b="1" dirty="0" smtClean="0">
                <a:latin typeface="Sylfaen" pitchFamily="18" charset="0"/>
              </a:rPr>
              <a:t>Het proces</a:t>
            </a:r>
            <a:endParaRPr lang="nl-NL" sz="3600" dirty="0">
              <a:latin typeface="Sylfaen" pitchFamily="18" charset="0"/>
            </a:endParaRPr>
          </a:p>
        </p:txBody>
      </p:sp>
    </p:spTree>
  </p:cSld>
  <p:clrMapOvr>
    <a:masterClrMapping/>
  </p:clrMapOvr>
  <p:transition spd="slow" advTm="5000">
    <p:comb/>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0" y="0"/>
            <a:ext cx="9144000" cy="1470025"/>
          </a:xfrm>
          <a:noFill/>
        </p:spPr>
        <p:txBody>
          <a:bodyPr/>
          <a:lstStyle/>
          <a:p>
            <a:r>
              <a:rPr lang="nl-NL" dirty="0" smtClean="0"/>
              <a:t>De Wijngaard</a:t>
            </a:r>
            <a:endParaRPr lang="nl-NL" dirty="0"/>
          </a:p>
        </p:txBody>
      </p:sp>
      <p:sp>
        <p:nvSpPr>
          <p:cNvPr id="6" name="Tekstvak 5"/>
          <p:cNvSpPr txBox="1"/>
          <p:nvPr/>
        </p:nvSpPr>
        <p:spPr>
          <a:xfrm>
            <a:off x="714348" y="1428736"/>
            <a:ext cx="3929090" cy="2308324"/>
          </a:xfrm>
          <a:prstGeom prst="rect">
            <a:avLst/>
          </a:prstGeom>
          <a:noFill/>
        </p:spPr>
        <p:txBody>
          <a:bodyPr wrap="square" rtlCol="0">
            <a:spAutoFit/>
          </a:bodyPr>
          <a:lstStyle/>
          <a:p>
            <a:pPr>
              <a:buFont typeface="Arial" pitchFamily="34" charset="0"/>
              <a:buChar char="•"/>
            </a:pPr>
            <a:r>
              <a:rPr lang="nl-NL" b="1" dirty="0" smtClean="0"/>
              <a:t>Druiven groeien in trosvorm aan de wingerd.</a:t>
            </a:r>
          </a:p>
          <a:p>
            <a:pPr>
              <a:buFont typeface="Arial" pitchFamily="34" charset="0"/>
              <a:buChar char="•"/>
            </a:pPr>
            <a:r>
              <a:rPr lang="nl-NL" b="1" dirty="0" smtClean="0"/>
              <a:t>De wingerd moet tegen zichzelf beschermd worden; snoeien en de opbrengst beperken.</a:t>
            </a:r>
          </a:p>
          <a:p>
            <a:pPr>
              <a:buFont typeface="Arial" pitchFamily="34" charset="0"/>
              <a:buChar char="•"/>
            </a:pPr>
            <a:r>
              <a:rPr lang="nl-NL" b="1" dirty="0" smtClean="0"/>
              <a:t>Bij het maken van wijn is de kwaliteit van de druif het belangrijkste voor de uiteindelijke kwaliteit van de wijn.</a:t>
            </a:r>
            <a:endParaRPr lang="nl-NL" dirty="0"/>
          </a:p>
        </p:txBody>
      </p:sp>
      <p:pic>
        <p:nvPicPr>
          <p:cNvPr id="7" name="Afbeelding 6" descr="Wijngaard2.jpg"/>
          <p:cNvPicPr>
            <a:picLocks noChangeAspect="1"/>
          </p:cNvPicPr>
          <p:nvPr/>
        </p:nvPicPr>
        <p:blipFill>
          <a:blip r:embed="rId2"/>
          <a:stretch>
            <a:fillRect/>
          </a:stretch>
        </p:blipFill>
        <p:spPr>
          <a:xfrm>
            <a:off x="2661826" y="3929066"/>
            <a:ext cx="3820349" cy="2928934"/>
          </a:xfrm>
          <a:prstGeom prst="ellipse">
            <a:avLst/>
          </a:prstGeom>
          <a:ln>
            <a:noFill/>
          </a:ln>
          <a:effectLst>
            <a:softEdge rad="112500"/>
          </a:effectLst>
        </p:spPr>
      </p:pic>
    </p:spTree>
  </p:cSld>
  <p:clrMapOvr>
    <a:masterClrMapping/>
  </p:clrMapOvr>
  <p:transition spd="slow" advTm="5000">
    <p:comb dir="vert"/>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0" y="0"/>
            <a:ext cx="9144000" cy="1470025"/>
          </a:xfrm>
          <a:noFill/>
        </p:spPr>
        <p:txBody>
          <a:bodyPr/>
          <a:lstStyle/>
          <a:p>
            <a:r>
              <a:rPr lang="nl-NL" dirty="0" smtClean="0"/>
              <a:t>Oogsten</a:t>
            </a:r>
            <a:endParaRPr lang="nl-NL" dirty="0"/>
          </a:p>
        </p:txBody>
      </p:sp>
      <p:sp>
        <p:nvSpPr>
          <p:cNvPr id="6" name="Tekstvak 5"/>
          <p:cNvSpPr txBox="1"/>
          <p:nvPr/>
        </p:nvSpPr>
        <p:spPr>
          <a:xfrm>
            <a:off x="642910" y="2285992"/>
            <a:ext cx="3929090" cy="3693319"/>
          </a:xfrm>
          <a:prstGeom prst="rect">
            <a:avLst/>
          </a:prstGeom>
          <a:noFill/>
        </p:spPr>
        <p:txBody>
          <a:bodyPr wrap="square" rtlCol="0">
            <a:spAutoFit/>
          </a:bodyPr>
          <a:lstStyle/>
          <a:p>
            <a:pPr>
              <a:buFont typeface="Arial" pitchFamily="34" charset="0"/>
              <a:buChar char="•"/>
            </a:pPr>
            <a:r>
              <a:rPr lang="nl-NL" b="1" dirty="0" smtClean="0"/>
              <a:t>De druiven moeten pas geplukt worden als ze voldoende suiker bevatten, het gewenste zuurgehalte bereikt is en er voldoende smaak en kleur in de bes zit.</a:t>
            </a:r>
          </a:p>
          <a:p>
            <a:pPr>
              <a:buFont typeface="Arial" pitchFamily="34" charset="0"/>
              <a:buChar char="•"/>
            </a:pPr>
            <a:r>
              <a:rPr lang="nl-NL" b="1" dirty="0" smtClean="0"/>
              <a:t>Na het oogsten worden de druiven ontdaan van steeltjes.</a:t>
            </a:r>
          </a:p>
          <a:p>
            <a:pPr>
              <a:buFont typeface="Arial" pitchFamily="34" charset="0"/>
              <a:buChar char="•"/>
            </a:pPr>
            <a:r>
              <a:rPr lang="nl-NL" b="1" dirty="0" smtClean="0"/>
              <a:t>Vervolgens laten ze de druiven gisten. Hierdoor wordt suiker omgezet in alcohol. De schil van de druif gist mee om kleur en smaak aan de rode wijn te geven. Bij witte wijnen en rosé persen ze eerst de druiven.</a:t>
            </a:r>
            <a:endParaRPr lang="nl-NL" dirty="0"/>
          </a:p>
        </p:txBody>
      </p:sp>
    </p:spTree>
  </p:cSld>
  <p:clrMapOvr>
    <a:masterClrMapping/>
  </p:clrMapOvr>
  <p:transition spd="slow" advTm="5000">
    <p:randomBar dir="ver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0" y="0"/>
            <a:ext cx="9144000" cy="1470025"/>
          </a:xfrm>
          <a:noFill/>
        </p:spPr>
        <p:txBody>
          <a:bodyPr/>
          <a:lstStyle/>
          <a:p>
            <a:r>
              <a:rPr lang="nl-NL" dirty="0" smtClean="0"/>
              <a:t>Persen</a:t>
            </a:r>
            <a:endParaRPr lang="nl-NL" dirty="0"/>
          </a:p>
        </p:txBody>
      </p:sp>
      <p:sp>
        <p:nvSpPr>
          <p:cNvPr id="6" name="Tekstvak 5"/>
          <p:cNvSpPr txBox="1"/>
          <p:nvPr/>
        </p:nvSpPr>
        <p:spPr>
          <a:xfrm>
            <a:off x="642910" y="2285992"/>
            <a:ext cx="3929090" cy="2862322"/>
          </a:xfrm>
          <a:prstGeom prst="rect">
            <a:avLst/>
          </a:prstGeom>
          <a:noFill/>
        </p:spPr>
        <p:txBody>
          <a:bodyPr wrap="square" rtlCol="0">
            <a:spAutoFit/>
          </a:bodyPr>
          <a:lstStyle/>
          <a:p>
            <a:pPr>
              <a:buFont typeface="Arial" pitchFamily="34" charset="0"/>
              <a:buChar char="•"/>
            </a:pPr>
            <a:r>
              <a:rPr lang="nl-NL" b="1" dirty="0" smtClean="0"/>
              <a:t>Na gisten worden de druiven geperst.  Tijdens het persen wordt ook het suiker- en het zuurgehalte bepaald. Eventueel kan er extra suiker bij worden gedaan of het sap laten ontzuren.</a:t>
            </a:r>
          </a:p>
          <a:p>
            <a:pPr>
              <a:buFont typeface="Arial" pitchFamily="34" charset="0"/>
              <a:buChar char="•"/>
            </a:pPr>
            <a:r>
              <a:rPr lang="nl-NL" b="1" dirty="0" smtClean="0"/>
              <a:t>Na het persen worden de wijnen opgeslagen om te rijpen.  Rode wijn wordt vaak opgeslagen in houten vaten. </a:t>
            </a:r>
            <a:endParaRPr lang="nl-NL" dirty="0"/>
          </a:p>
        </p:txBody>
      </p:sp>
    </p:spTree>
  </p:cSld>
  <p:clrMapOvr>
    <a:masterClrMapping/>
  </p:clrMapOvr>
  <p:transition spd="slow" advTm="5000">
    <p:randomBa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0" y="0"/>
            <a:ext cx="9144000" cy="1470025"/>
          </a:xfrm>
          <a:noFill/>
        </p:spPr>
        <p:txBody>
          <a:bodyPr/>
          <a:lstStyle/>
          <a:p>
            <a:r>
              <a:rPr lang="nl-NL" dirty="0" smtClean="0"/>
              <a:t>Oversteken en Bottelen</a:t>
            </a:r>
            <a:endParaRPr lang="nl-NL" dirty="0"/>
          </a:p>
        </p:txBody>
      </p:sp>
      <p:sp>
        <p:nvSpPr>
          <p:cNvPr id="6" name="Tekstvak 5"/>
          <p:cNvSpPr txBox="1"/>
          <p:nvPr/>
        </p:nvSpPr>
        <p:spPr>
          <a:xfrm>
            <a:off x="642910" y="2285992"/>
            <a:ext cx="3929090" cy="2308324"/>
          </a:xfrm>
          <a:prstGeom prst="rect">
            <a:avLst/>
          </a:prstGeom>
          <a:noFill/>
        </p:spPr>
        <p:txBody>
          <a:bodyPr wrap="square" rtlCol="0">
            <a:spAutoFit/>
          </a:bodyPr>
          <a:lstStyle/>
          <a:p>
            <a:pPr>
              <a:buFont typeface="Arial" pitchFamily="34" charset="0"/>
              <a:buChar char="•"/>
            </a:pPr>
            <a:r>
              <a:rPr lang="nl-NL" b="1" dirty="0" smtClean="0"/>
              <a:t>De jonge wijn moet diverse keren worden overgestoken om bezinksel en dode gistcellen kwijt te raken. Tijdens dit proces wordt de wijn steeds helderder en meer stabiel. Koude helpt ook goed om de wijn helder te krijgen.</a:t>
            </a:r>
          </a:p>
          <a:p>
            <a:pPr>
              <a:buFont typeface="Arial" pitchFamily="34" charset="0"/>
              <a:buChar char="•"/>
            </a:pPr>
            <a:r>
              <a:rPr lang="nl-NL" b="1" dirty="0" smtClean="0"/>
              <a:t>Als de wijn volkomen helder en stabiel is, kan er gebotteld worden. </a:t>
            </a:r>
            <a:endParaRPr lang="nl-NL" b="1" dirty="0"/>
          </a:p>
        </p:txBody>
      </p:sp>
    </p:spTree>
  </p:cSld>
  <p:clrMapOvr>
    <a:masterClrMapping/>
  </p:clrMapOvr>
  <p:transition spd="slow" advTm="5000">
    <p:plus/>
  </p:transition>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177</TotalTime>
  <Words>241</Words>
  <Application>Microsoft Office PowerPoint</Application>
  <PresentationFormat>Diavoorstelling (4:3)</PresentationFormat>
  <Paragraphs>17</Paragraphs>
  <Slides>5</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5</vt:i4>
      </vt:variant>
    </vt:vector>
  </HeadingPairs>
  <TitlesOfParts>
    <vt:vector size="9" baseType="lpstr">
      <vt:lpstr>Arial</vt:lpstr>
      <vt:lpstr>Calibri</vt:lpstr>
      <vt:lpstr>Sylfaen</vt:lpstr>
      <vt:lpstr>Office-thema</vt:lpstr>
      <vt:lpstr>PowerPoint-presentatie</vt:lpstr>
      <vt:lpstr>De Wijngaard</vt:lpstr>
      <vt:lpstr>Oogsten</vt:lpstr>
      <vt:lpstr>Persen</vt:lpstr>
      <vt:lpstr>Oversteken en Bottelen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Instruct</dc:creator>
  <cp:lastModifiedBy>Instruct - Paula Felix</cp:lastModifiedBy>
  <cp:revision>15</cp:revision>
  <dcterms:created xsi:type="dcterms:W3CDTF">2008-03-18T15:13:25Z</dcterms:created>
  <dcterms:modified xsi:type="dcterms:W3CDTF">2013-06-13T08:36:14Z</dcterms:modified>
</cp:coreProperties>
</file>

<file path=docProps/thumbnail.jpeg>
</file>