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21-3-2016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21-3-2016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21-3-2016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21-3-2016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21-3-2016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21-3-2016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21-3-2016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21-3-2016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21-3-2016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21-3-2016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21-3-2016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0647A-807C-4B4B-A5E2-EA9417FB3C02}" type="datetimeFigureOut">
              <a:rPr lang="nl-NL" smtClean="0"/>
              <a:t>21-3-2016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Kastelen in Nederland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Een korte speurtocht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dist"/>
            <a:r>
              <a:rPr lang="nl-NL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SLOT TEYLINGEN</a:t>
            </a:r>
          </a:p>
        </p:txBody>
      </p:sp>
      <p:sp>
        <p:nvSpPr>
          <p:cNvPr id="4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10000"/>
              </a:lnSpc>
              <a:buBlip>
                <a:blip r:embed="rId2"/>
              </a:buBlip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Ligging</a:t>
            </a:r>
          </a:p>
          <a:p>
            <a:pPr lvl="1">
              <a:lnSpc>
                <a:spcPct val="110000"/>
              </a:lnSpc>
              <a:buBlip>
                <a:blip r:embed="rId3"/>
              </a:buBlip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Zuid-Holland</a:t>
            </a:r>
          </a:p>
          <a:p>
            <a:pPr lvl="2">
              <a:lnSpc>
                <a:spcPct val="110000"/>
              </a:lnSpc>
              <a:buBlip>
                <a:blip r:embed="rId4"/>
              </a:buBlip>
            </a:pP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Sassenheim</a:t>
            </a:r>
          </a:p>
          <a:p>
            <a:pPr>
              <a:lnSpc>
                <a:spcPct val="110000"/>
              </a:lnSpc>
              <a:buBlip>
                <a:blip r:embed="rId2"/>
              </a:buBlip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Geschiedenis</a:t>
            </a:r>
          </a:p>
          <a:p>
            <a:pPr lvl="1">
              <a:lnSpc>
                <a:spcPct val="110000"/>
              </a:lnSpc>
              <a:buBlip>
                <a:blip r:embed="rId3"/>
              </a:buBlip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Een van de oudste kastelen</a:t>
            </a:r>
          </a:p>
          <a:p>
            <a:pPr lvl="1">
              <a:lnSpc>
                <a:spcPct val="110000"/>
              </a:lnSpc>
              <a:buBlip>
                <a:blip r:embed="rId3"/>
              </a:buBlip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Tijdens de 80-jarige oorlog en in 1676 door een brand grotendeels verwoest</a:t>
            </a:r>
          </a:p>
          <a:p>
            <a:pPr>
              <a:lnSpc>
                <a:spcPct val="110000"/>
              </a:lnSpc>
              <a:buBlip>
                <a:blip r:embed="rId2"/>
              </a:buBlip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Functie</a:t>
            </a:r>
          </a:p>
          <a:p>
            <a:pPr lvl="1">
              <a:lnSpc>
                <a:spcPct val="110000"/>
              </a:lnSpc>
              <a:buBlip>
                <a:blip r:embed="rId3"/>
              </a:buBlip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Vroeger</a:t>
            </a:r>
          </a:p>
          <a:p>
            <a:pPr lvl="2">
              <a:lnSpc>
                <a:spcPct val="110000"/>
              </a:lnSpc>
              <a:buBlip>
                <a:blip r:embed="rId4"/>
              </a:buBlip>
            </a:pP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Verdedigingswerk</a:t>
            </a:r>
          </a:p>
          <a:p>
            <a:pPr lvl="3">
              <a:lnSpc>
                <a:spcPct val="110000"/>
              </a:lnSpc>
              <a:buBlip>
                <a:blip r:embed="rId5"/>
              </a:buBlip>
            </a:pPr>
            <a:r>
              <a:rPr lang="nl-NL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Waterburcht</a:t>
            </a:r>
          </a:p>
          <a:p>
            <a:pPr lvl="1">
              <a:lnSpc>
                <a:spcPct val="110000"/>
              </a:lnSpc>
              <a:buBlip>
                <a:blip r:embed="rId3"/>
              </a:buBlip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Huidig</a:t>
            </a:r>
          </a:p>
          <a:p>
            <a:pPr lvl="2">
              <a:lnSpc>
                <a:spcPct val="110000"/>
              </a:lnSpc>
              <a:buBlip>
                <a:blip r:embed="rId4"/>
              </a:buBlip>
            </a:pP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Toeristisch</a:t>
            </a:r>
          </a:p>
          <a:p>
            <a:pPr lvl="1">
              <a:lnSpc>
                <a:spcPct val="110000"/>
              </a:lnSpc>
              <a:buBlip>
                <a:blip r:embed="rId2"/>
              </a:buBlip>
            </a:pP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Bezoek</a:t>
            </a:r>
          </a:p>
          <a:p>
            <a:pPr lvl="2">
              <a:lnSpc>
                <a:spcPct val="110000"/>
              </a:lnSpc>
              <a:buBlip>
                <a:blip r:embed="rId4"/>
              </a:buBlip>
            </a:pP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Dagelijks van 14.00 – 17.00</a:t>
            </a:r>
          </a:p>
          <a:p>
            <a:pPr lvl="2">
              <a:lnSpc>
                <a:spcPct val="110000"/>
              </a:lnSpc>
            </a:pPr>
            <a:endParaRPr lang="nl-NL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nl-NL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Muiderslot</a:t>
            </a:r>
          </a:p>
        </p:txBody>
      </p:sp>
      <p:sp>
        <p:nvSpPr>
          <p:cNvPr id="7" name="Tijdelijke aanduiding voor inhoud 4"/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>
            <a:noAutofit/>
          </a:bodyPr>
          <a:lstStyle/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Ligging</a:t>
            </a:r>
          </a:p>
          <a:p>
            <a:pPr marL="800100" lvl="1" indent="-342900">
              <a:lnSpc>
                <a:spcPct val="110000"/>
              </a:lnSpc>
              <a:buFont typeface="+mj-lt"/>
              <a:buAutoNum type="alphaLcParenR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Noord-Holland</a:t>
            </a:r>
          </a:p>
          <a:p>
            <a:pPr marL="1314450" lvl="2" indent="-400050">
              <a:lnSpc>
                <a:spcPct val="110000"/>
              </a:lnSpc>
              <a:buFont typeface="+mj-lt"/>
              <a:buAutoNum type="romanLcPeriod"/>
            </a:pP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Muiden</a:t>
            </a:r>
          </a:p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Geschiedenis</a:t>
            </a:r>
          </a:p>
          <a:p>
            <a:pPr marL="800100" lvl="1" indent="-342900">
              <a:lnSpc>
                <a:spcPct val="110000"/>
              </a:lnSpc>
              <a:buFont typeface="+mj-lt"/>
              <a:buAutoNum type="alphaLcParenR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Gebouwd rond 1280</a:t>
            </a:r>
          </a:p>
          <a:p>
            <a:pPr marL="800100" lvl="1" indent="-342900">
              <a:lnSpc>
                <a:spcPct val="110000"/>
              </a:lnSpc>
              <a:buFont typeface="+mj-lt"/>
              <a:buAutoNum type="alphaLcParenR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Bewoond door P.C. Hooft</a:t>
            </a:r>
          </a:p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Functie</a:t>
            </a:r>
          </a:p>
          <a:p>
            <a:pPr marL="800100" lvl="1" indent="-342900">
              <a:lnSpc>
                <a:spcPct val="110000"/>
              </a:lnSpc>
              <a:buFont typeface="+mj-lt"/>
              <a:buAutoNum type="alphaLcParenR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Vroeger</a:t>
            </a:r>
          </a:p>
          <a:p>
            <a:pPr marL="1314450" lvl="2" indent="-400050">
              <a:lnSpc>
                <a:spcPct val="110000"/>
              </a:lnSpc>
              <a:buFont typeface="+mj-lt"/>
              <a:buAutoNum type="romanLcPeriod"/>
            </a:pP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Militair</a:t>
            </a:r>
          </a:p>
          <a:p>
            <a:pPr marL="800100" lvl="1" indent="-342900">
              <a:lnSpc>
                <a:spcPct val="110000"/>
              </a:lnSpc>
              <a:buFont typeface="+mj-lt"/>
              <a:buAutoNum type="alphaLcParenR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Huidig</a:t>
            </a:r>
          </a:p>
          <a:p>
            <a:pPr marL="1314450" lvl="2" indent="-400050">
              <a:lnSpc>
                <a:spcPct val="110000"/>
              </a:lnSpc>
              <a:buFont typeface="+mj-lt"/>
              <a:buAutoNum type="romanLcPeriod"/>
            </a:pP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Rijksmuseum</a:t>
            </a:r>
          </a:p>
        </p:txBody>
      </p:sp>
      <p:sp>
        <p:nvSpPr>
          <p:cNvPr id="8" name="Tijdelijke aanduiding voor inhoud 5"/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>
            <a:noAutofit/>
          </a:bodyPr>
          <a:lstStyle/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Bezoek</a:t>
            </a:r>
          </a:p>
          <a:p>
            <a:pPr marL="800100" lvl="1" indent="-342900">
              <a:lnSpc>
                <a:spcPct val="110000"/>
              </a:lnSpc>
              <a:buFont typeface="+mj-lt"/>
              <a:buAutoNum type="alphaLcParenR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Opengestelde routes</a:t>
            </a:r>
          </a:p>
          <a:p>
            <a:pPr marL="800100" lvl="1" indent="-342900">
              <a:lnSpc>
                <a:spcPct val="110000"/>
              </a:lnSpc>
              <a:buFont typeface="+mj-lt"/>
              <a:buAutoNum type="alphaLcParenR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Rondleidingen</a:t>
            </a:r>
          </a:p>
          <a:p>
            <a:pPr marL="800100" lvl="1" indent="-342900">
              <a:lnSpc>
                <a:spcPct val="110000"/>
              </a:lnSpc>
              <a:buFont typeface="+mj-lt"/>
              <a:buAutoNum type="alphaLcParenR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Prijs</a:t>
            </a:r>
          </a:p>
          <a:p>
            <a:pPr marL="1314450" lvl="2" indent="-400050">
              <a:lnSpc>
                <a:spcPct val="110000"/>
              </a:lnSpc>
              <a:buFont typeface="+mj-lt"/>
              <a:buAutoNum type="romanLcPeriod"/>
            </a:pP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12,00 (volwassenen)</a:t>
            </a:r>
          </a:p>
          <a:p>
            <a:pPr marL="1314450" lvl="2" indent="-400050">
              <a:lnSpc>
                <a:spcPct val="110000"/>
              </a:lnSpc>
              <a:buFont typeface="+mj-lt"/>
              <a:buAutoNum type="romanLcPeriod"/>
            </a:pP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6,25 (jongeren)</a:t>
            </a:r>
          </a:p>
          <a:p>
            <a:pPr lvl="3">
              <a:lnSpc>
                <a:spcPct val="110000"/>
              </a:lnSpc>
              <a:buChar char="•"/>
            </a:pPr>
            <a:r>
              <a:rPr lang="nl-NL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Cultuurkaart geldig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nl-NL" u="sng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Loevestein</a:t>
            </a:r>
            <a:r>
              <a:rPr lang="nl-NL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en Radboud</a:t>
            </a:r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Loevestein</a:t>
            </a:r>
            <a:endParaRPr lang="nl-NL" dirty="0"/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/>
              <a:t>Radboud</a:t>
            </a:r>
          </a:p>
        </p:txBody>
      </p:sp>
      <p:sp>
        <p:nvSpPr>
          <p:cNvPr id="13" name="Tijdelijke aanduiding voor inhoud 4"/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Ligging</a:t>
            </a:r>
          </a:p>
          <a:p>
            <a:pPr lvl="1">
              <a:lnSpc>
                <a:spcPct val="110000"/>
              </a:lnSpc>
              <a:buChar char="•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Gelderland</a:t>
            </a:r>
          </a:p>
          <a:p>
            <a:pPr lvl="2">
              <a:lnSpc>
                <a:spcPct val="110000"/>
              </a:lnSpc>
            </a:pP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Poederoyen</a:t>
            </a:r>
            <a:endParaRPr lang="nl-NL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10000"/>
              </a:lnSpc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Geschiedenis</a:t>
            </a:r>
          </a:p>
          <a:p>
            <a:pPr lvl="1">
              <a:lnSpc>
                <a:spcPct val="110000"/>
              </a:lnSpc>
              <a:buChar char="•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Bouw begon in 1368</a:t>
            </a:r>
          </a:p>
          <a:p>
            <a:pPr>
              <a:lnSpc>
                <a:spcPct val="110000"/>
              </a:lnSpc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Vroeger</a:t>
            </a:r>
          </a:p>
          <a:p>
            <a:pPr lvl="1">
              <a:lnSpc>
                <a:spcPct val="110000"/>
              </a:lnSpc>
              <a:buChar char="•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Deel Hollandse Waterlinie</a:t>
            </a:r>
          </a:p>
          <a:p>
            <a:pPr>
              <a:lnSpc>
                <a:spcPct val="110000"/>
              </a:lnSpc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</a:t>
            </a:r>
          </a:p>
          <a:p>
            <a:pPr lvl="1">
              <a:lnSpc>
                <a:spcPct val="110000"/>
              </a:lnSpc>
              <a:buChar char="•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uiterwaarden</a:t>
            </a:r>
          </a:p>
          <a:p>
            <a:pPr>
              <a:lnSpc>
                <a:spcPct val="110000"/>
              </a:lnSpc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Bezoek</a:t>
            </a:r>
          </a:p>
          <a:p>
            <a:pPr lvl="1">
              <a:lnSpc>
                <a:spcPct val="110000"/>
              </a:lnSpc>
              <a:buChar char="•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Soms niet bereikbaar:</a:t>
            </a:r>
          </a:p>
          <a:p>
            <a:pPr lvl="2">
              <a:lnSpc>
                <a:spcPct val="110000"/>
              </a:lnSpc>
            </a:pP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Hoog water</a:t>
            </a:r>
          </a:p>
        </p:txBody>
      </p:sp>
      <p:sp>
        <p:nvSpPr>
          <p:cNvPr id="17" name="Tijdelijke aanduiding voor inhoud 5"/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Ligging</a:t>
            </a:r>
          </a:p>
          <a:p>
            <a:pPr lvl="1">
              <a:lnSpc>
                <a:spcPct val="110000"/>
              </a:lnSpc>
              <a:buChar char="•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Noord-Holland</a:t>
            </a:r>
          </a:p>
          <a:p>
            <a:pPr lvl="2">
              <a:lnSpc>
                <a:spcPct val="110000"/>
              </a:lnSpc>
            </a:pP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Medemblik</a:t>
            </a:r>
            <a:endParaRPr lang="nl-NL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10000"/>
              </a:lnSpc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Geschiedenis</a:t>
            </a:r>
          </a:p>
          <a:p>
            <a:pPr lvl="1">
              <a:lnSpc>
                <a:spcPct val="110000"/>
              </a:lnSpc>
              <a:buChar char="•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Bouw in 13e eeuw</a:t>
            </a:r>
          </a:p>
          <a:p>
            <a:pPr>
              <a:lnSpc>
                <a:spcPct val="110000"/>
              </a:lnSpc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Vroeger</a:t>
            </a:r>
          </a:p>
          <a:p>
            <a:pPr lvl="1">
              <a:lnSpc>
                <a:spcPct val="110000"/>
              </a:lnSpc>
              <a:buChar char="•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Verdedigingswerk</a:t>
            </a:r>
          </a:p>
          <a:p>
            <a:pPr>
              <a:lnSpc>
                <a:spcPct val="110000"/>
              </a:lnSpc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</a:t>
            </a:r>
          </a:p>
          <a:p>
            <a:pPr lvl="1">
              <a:lnSpc>
                <a:spcPct val="110000"/>
              </a:lnSpc>
              <a:buChar char="•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Museum</a:t>
            </a:r>
          </a:p>
          <a:p>
            <a:pPr>
              <a:lnSpc>
                <a:spcPct val="110000"/>
              </a:lnSpc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Bezoek</a:t>
            </a:r>
          </a:p>
          <a:p>
            <a:pPr lvl="1">
              <a:lnSpc>
                <a:spcPct val="110000"/>
              </a:lnSpc>
              <a:buChar char="•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 mei – 15 september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119</Words>
  <Application>Microsoft Office PowerPoint</Application>
  <PresentationFormat>Diavoorstelling (4:3)</PresentationFormat>
  <Paragraphs>62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9" baseType="lpstr">
      <vt:lpstr>Arial</vt:lpstr>
      <vt:lpstr>Book Antiqua</vt:lpstr>
      <vt:lpstr>Calibri</vt:lpstr>
      <vt:lpstr>Verdana</vt:lpstr>
      <vt:lpstr>Office-thema</vt:lpstr>
      <vt:lpstr>Kastelen in Nederland</vt:lpstr>
      <vt:lpstr>SLOT TEYLINGEN</vt:lpstr>
      <vt:lpstr>Muiderslot</vt:lpstr>
      <vt:lpstr>Loevestein en Radboud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Kastelen in Nederland</dc:title>
  <dc:creator>Josée de Heus</dc:creator>
  <cp:lastModifiedBy>Wim Dommerholt</cp:lastModifiedBy>
  <cp:revision>12</cp:revision>
  <dcterms:created xsi:type="dcterms:W3CDTF">2009-02-12T07:36:59Z</dcterms:created>
  <dcterms:modified xsi:type="dcterms:W3CDTF">2016-03-21T07:39:54Z</dcterms:modified>
</cp:coreProperties>
</file>