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5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19466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19467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B92F878-911F-4076-9D24-F7AFCCA14015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1946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nl-NL"/>
              <a:t>Klik om het opmaakprofiel te bewerken</a:t>
            </a:r>
          </a:p>
        </p:txBody>
      </p:sp>
      <p:sp>
        <p:nvSpPr>
          <p:cNvPr id="1946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nl-NL"/>
              <a:t>Klik om het opmaakprofiel van de modelondertitel te bewerken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A53580-4704-4DED-80B6-6DA8F739F8B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55AF92-1FE1-4995-88D9-CE6DE7EAA8B6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kst en 2 inhoudseleme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voettekst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1B9091E-A423-4671-A2AE-04C3309011A6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el en tekst bov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41A81DD-890B-4F88-8B6D-D7C50A8A2A7C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91317F-2864-434A-820D-29B83911708B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5DD610-8265-4C35-874C-3B8913F4A17C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401B5-1718-45DC-9524-01EB5DA80B8C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C91518-89B8-4BCB-A42F-D3CFAF485C8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2D22E6-6F10-45E3-B097-584CD5CCE5DF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C6CEF6-8E24-488B-8072-C76A21AFECAE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9BC84D-8097-4A19-A276-0030530DAD4A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6A5D69-994B-4C36-877B-94624CF20D79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18435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nl-NL" sz="2400">
                <a:latin typeface="Times New Roman" charset="0"/>
              </a:endParaRPr>
            </a:p>
          </p:txBody>
        </p:sp>
        <p:sp>
          <p:nvSpPr>
            <p:cNvPr id="18436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nl-NL" sz="2400">
                <a:latin typeface="Times New Roman" charset="0"/>
              </a:endParaRPr>
            </a:p>
          </p:txBody>
        </p:sp>
        <p:sp>
          <p:nvSpPr>
            <p:cNvPr id="18437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nl-NL" sz="2400">
                <a:latin typeface="Times New Roman" charset="0"/>
              </a:endParaRPr>
            </a:p>
          </p:txBody>
        </p:sp>
        <p:sp>
          <p:nvSpPr>
            <p:cNvPr id="18438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nl-NL" sz="2400">
                <a:latin typeface="Times New Roman" charset="0"/>
              </a:endParaRPr>
            </a:p>
          </p:txBody>
        </p:sp>
        <p:sp>
          <p:nvSpPr>
            <p:cNvPr id="18439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nl-NL" sz="2400">
                <a:latin typeface="Times New Roman" charset="0"/>
              </a:endParaRPr>
            </a:p>
          </p:txBody>
        </p:sp>
      </p:grpSp>
      <p:sp>
        <p:nvSpPr>
          <p:cNvPr id="18440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844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nl-NL"/>
          </a:p>
        </p:txBody>
      </p:sp>
      <p:sp>
        <p:nvSpPr>
          <p:cNvPr id="1844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nl-NL"/>
          </a:p>
        </p:txBody>
      </p:sp>
      <p:sp>
        <p:nvSpPr>
          <p:cNvPr id="1844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645AF539-5E97-4981-AD1E-81BAB8A8CE73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18444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hut.fi/~gaoning/pictures/Luxemburg/Luxemburg_church..jpg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708275"/>
            <a:ext cx="7772400" cy="1470025"/>
          </a:xfrm>
        </p:spPr>
        <p:txBody>
          <a:bodyPr/>
          <a:lstStyle/>
          <a:p>
            <a:r>
              <a:rPr lang="nl-NL" sz="8000">
                <a:effectLst>
                  <a:outerShdw blurRad="38100" dist="38100" dir="2700000" algn="tl">
                    <a:srgbClr val="C0C0C0"/>
                  </a:outerShdw>
                </a:effectLst>
              </a:rPr>
              <a:t>LUXEMBURG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2263775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4594225"/>
            <a:ext cx="9144000" cy="2263775"/>
          </a:xfrm>
          <a:prstGeom prst="rect">
            <a:avLst/>
          </a:prstGeom>
          <a:solidFill>
            <a:srgbClr val="3399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Ontstaansgeschiedenis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nl-NL" sz="2400"/>
              <a:t>963 wordt het graafschap Luxemburg gesticht</a:t>
            </a:r>
          </a:p>
          <a:p>
            <a:pPr>
              <a:lnSpc>
                <a:spcPct val="90000"/>
              </a:lnSpc>
            </a:pPr>
            <a:r>
              <a:rPr lang="nl-NL" sz="2400"/>
              <a:t>1354 wordt Luxemburg een hertogdom als onderdeel van het Duitse keizerrijk</a:t>
            </a:r>
          </a:p>
          <a:p>
            <a:pPr>
              <a:lnSpc>
                <a:spcPct val="90000"/>
              </a:lnSpc>
            </a:pPr>
            <a:r>
              <a:rPr lang="nl-NL" sz="2400"/>
              <a:t>1443 veroverd door Bourgondiërs</a:t>
            </a:r>
          </a:p>
          <a:p>
            <a:pPr>
              <a:lnSpc>
                <a:spcPct val="90000"/>
              </a:lnSpc>
            </a:pPr>
            <a:r>
              <a:rPr lang="nl-NL" sz="2400"/>
              <a:t>Vele “eigenaren” tot aan verovering door Napoleon in 1795</a:t>
            </a:r>
          </a:p>
          <a:p>
            <a:pPr>
              <a:lnSpc>
                <a:spcPct val="90000"/>
              </a:lnSpc>
            </a:pPr>
            <a:r>
              <a:rPr lang="nl-NL" sz="2400"/>
              <a:t>1830 wordt Luxemburg opgedeeld</a:t>
            </a:r>
          </a:p>
          <a:p>
            <a:pPr lvl="1">
              <a:lnSpc>
                <a:spcPct val="90000"/>
              </a:lnSpc>
            </a:pPr>
            <a:r>
              <a:rPr lang="nl-NL" sz="2000"/>
              <a:t>België krijgt het Franstalige deel</a:t>
            </a:r>
          </a:p>
          <a:p>
            <a:pPr lvl="1">
              <a:lnSpc>
                <a:spcPct val="90000"/>
              </a:lnSpc>
            </a:pPr>
            <a:r>
              <a:rPr lang="nl-NL" sz="2000"/>
              <a:t>Het Luxemburgs sprekende gedeelte blijft onafhankelijk</a:t>
            </a:r>
          </a:p>
          <a:p>
            <a:pPr>
              <a:lnSpc>
                <a:spcPct val="90000"/>
              </a:lnSpc>
            </a:pPr>
            <a:r>
              <a:rPr lang="nl-NL" sz="2400"/>
              <a:t>In 1839 wordt de deling officieel </a:t>
            </a:r>
          </a:p>
          <a:p>
            <a:pPr lvl="1">
              <a:lnSpc>
                <a:spcPct val="90000"/>
              </a:lnSpc>
            </a:pPr>
            <a:r>
              <a:rPr lang="nl-NL" sz="2000"/>
              <a:t>Het Luxemburgse gedeelte wordt als zelfstandig groothertogdom erkend </a:t>
            </a:r>
          </a:p>
          <a:p>
            <a:pPr>
              <a:lnSpc>
                <a:spcPct val="90000"/>
              </a:lnSpc>
            </a:pPr>
            <a:endParaRPr lang="nl-NL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Geografie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619625" cy="4530725"/>
          </a:xfrm>
        </p:spPr>
        <p:txBody>
          <a:bodyPr/>
          <a:lstStyle/>
          <a:p>
            <a:r>
              <a:rPr lang="nl-NL" sz="2800"/>
              <a:t>Oppervlakte 2.586 km</a:t>
            </a:r>
            <a:r>
              <a:rPr lang="nl-NL" sz="2800" baseline="30000"/>
              <a:t>2</a:t>
            </a:r>
          </a:p>
          <a:p>
            <a:pPr lvl="1"/>
            <a:r>
              <a:rPr lang="nl-NL" sz="2300"/>
              <a:t>Gebergte, bossen en rotsen</a:t>
            </a:r>
          </a:p>
          <a:p>
            <a:pPr lvl="1"/>
            <a:r>
              <a:rPr lang="nl-NL" sz="2300"/>
              <a:t>Landbouwgrond </a:t>
            </a:r>
          </a:p>
          <a:p>
            <a:r>
              <a:rPr lang="nl-NL" sz="2800"/>
              <a:t>Gematigd zeeklimaat</a:t>
            </a:r>
          </a:p>
          <a:p>
            <a:pPr>
              <a:buFont typeface="Wingdings" pitchFamily="2" charset="2"/>
              <a:buNone/>
            </a:pPr>
            <a:endParaRPr lang="nl-NL" sz="2800"/>
          </a:p>
        </p:txBody>
      </p:sp>
      <p:pic>
        <p:nvPicPr>
          <p:cNvPr id="4103" name="Picture 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467475" y="2503488"/>
            <a:ext cx="400050" cy="381000"/>
          </a:xfrm>
          <a:ln/>
        </p:spPr>
      </p:pic>
      <p:pic>
        <p:nvPicPr>
          <p:cNvPr id="4105" name="Picture 9" descr="Luxembur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67"/>
          <a:stretch>
            <a:fillRect/>
          </a:stretch>
        </p:blipFill>
        <p:spPr>
          <a:xfrm>
            <a:off x="5435600" y="2492375"/>
            <a:ext cx="2139950" cy="28813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Economie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2187575"/>
          </a:xfrm>
        </p:spPr>
        <p:txBody>
          <a:bodyPr/>
          <a:lstStyle/>
          <a:p>
            <a:r>
              <a:rPr lang="nl-NL" sz="2800"/>
              <a:t>BNP per hoofd van de bevolking € 35.000</a:t>
            </a:r>
          </a:p>
          <a:p>
            <a:pPr lvl="1"/>
            <a:r>
              <a:rPr lang="nl-NL" sz="2300"/>
              <a:t>Een van de rijkste landen ter wereld</a:t>
            </a:r>
          </a:p>
          <a:p>
            <a:r>
              <a:rPr lang="nl-NL" sz="2800"/>
              <a:t>Munteenheid:  Euro</a:t>
            </a:r>
          </a:p>
          <a:p>
            <a:r>
              <a:rPr lang="nl-NL" sz="2800"/>
              <a:t>Verdeeld in:</a:t>
            </a:r>
          </a:p>
          <a:p>
            <a:endParaRPr lang="nl-NL" sz="2800"/>
          </a:p>
          <a:p>
            <a:endParaRPr lang="nl-NL" sz="2800"/>
          </a:p>
        </p:txBody>
      </p:sp>
      <p:graphicFrame>
        <p:nvGraphicFramePr>
          <p:cNvPr id="6148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2484438" y="3346450"/>
          <a:ext cx="4608512" cy="308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Grafiek" r:id="rId3" imgW="6096000" imgH="4076700" progId="MSGraph.Chart.8">
                  <p:embed followColorScheme="full"/>
                </p:oleObj>
              </mc:Choice>
              <mc:Fallback>
                <p:oleObj name="Grafiek" r:id="rId3" imgW="6096000" imgH="4076700" progId="MSGraph.Chart.8">
                  <p:embed followColorScheme="full"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3346450"/>
                        <a:ext cx="4608512" cy="3081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4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Overige feiten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nl-NL" sz="2800"/>
              <a:t>437.389 inwoners</a:t>
            </a:r>
          </a:p>
          <a:p>
            <a:r>
              <a:rPr lang="nl-NL" sz="2800"/>
              <a:t>Hoofdstad Luxemburg</a:t>
            </a:r>
          </a:p>
          <a:p>
            <a:r>
              <a:rPr lang="nl-NL" sz="2800"/>
              <a:t>Door banden met Nassau zelfde vlag als Nederland</a:t>
            </a:r>
          </a:p>
        </p:txBody>
      </p:sp>
      <p:pic>
        <p:nvPicPr>
          <p:cNvPr id="11269" name="Picture 5" descr="Luxemburg_church">
            <a:hlinkClick r:id="rId2"/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53013" y="1600200"/>
            <a:ext cx="3227387" cy="2187575"/>
          </a:xfrm>
          <a:ln/>
        </p:spPr>
      </p:pic>
      <p:pic>
        <p:nvPicPr>
          <p:cNvPr id="11273" name="Picture 9" descr="Luxemburg_castle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5072063" y="4194175"/>
            <a:ext cx="3189287" cy="2187575"/>
          </a:xfrm>
          <a:noFill/>
          <a:ln/>
        </p:spPr>
      </p:pic>
      <p:pic>
        <p:nvPicPr>
          <p:cNvPr id="11279" name="Picture 15" descr="Luxemburg_street_overvi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57288" y="4192588"/>
            <a:ext cx="3198812" cy="2189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atermerk">
  <a:themeElements>
    <a:clrScheme name="Watermer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Waterme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aterme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er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er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er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er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er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er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er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er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244</TotalTime>
  <Words>111</Words>
  <Application>Microsoft Office PowerPoint</Application>
  <PresentationFormat>Diavoorstelling (4:3)</PresentationFormat>
  <Paragraphs>25</Paragraphs>
  <Slides>5</Slides>
  <Notes>0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Times New Roman</vt:lpstr>
      <vt:lpstr>Wingdings</vt:lpstr>
      <vt:lpstr>Watermerk</vt:lpstr>
      <vt:lpstr>Grafiek</vt:lpstr>
      <vt:lpstr>LUXEMBURG</vt:lpstr>
      <vt:lpstr>Ontstaansgeschiedenis</vt:lpstr>
      <vt:lpstr>Geografie</vt:lpstr>
      <vt:lpstr>Economie</vt:lpstr>
      <vt:lpstr>Overige feiten</vt:lpstr>
    </vt:vector>
  </TitlesOfParts>
  <Company>Instruct bv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Luxemburg</dc:title>
  <dc:creator>Instruct bv</dc:creator>
  <cp:lastModifiedBy>Instruct - Paula Felix</cp:lastModifiedBy>
  <cp:revision>17</cp:revision>
  <dcterms:created xsi:type="dcterms:W3CDTF">2003-06-10T12:32:43Z</dcterms:created>
  <dcterms:modified xsi:type="dcterms:W3CDTF">2013-06-13T08:28:26Z</dcterms:modified>
</cp:coreProperties>
</file>