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53" autoAdjust="0"/>
    <p:restoredTop sz="94660"/>
  </p:normalViewPr>
  <p:slideViewPr>
    <p:cSldViewPr>
      <p:cViewPr varScale="1">
        <p:scale>
          <a:sx n="70" d="100"/>
          <a:sy n="70" d="100"/>
        </p:scale>
        <p:origin x="12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0A76-0CB3-4ABD-BA5F-D0A0BF55A3BC}" type="datetimeFigureOut">
              <a:rPr lang="nl-NL" smtClean="0"/>
              <a:pPr/>
              <a:t>10-7-2013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DF9AC-AD8B-4A0A-B754-8F74930A37F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0A76-0CB3-4ABD-BA5F-D0A0BF55A3BC}" type="datetimeFigureOut">
              <a:rPr lang="nl-NL" smtClean="0"/>
              <a:pPr/>
              <a:t>10-7-2013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DF9AC-AD8B-4A0A-B754-8F74930A37F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0A76-0CB3-4ABD-BA5F-D0A0BF55A3BC}" type="datetimeFigureOut">
              <a:rPr lang="nl-NL" smtClean="0"/>
              <a:pPr/>
              <a:t>10-7-2013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DF9AC-AD8B-4A0A-B754-8F74930A37F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0A76-0CB3-4ABD-BA5F-D0A0BF55A3BC}" type="datetimeFigureOut">
              <a:rPr lang="nl-NL" smtClean="0"/>
              <a:pPr/>
              <a:t>10-7-2013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DF9AC-AD8B-4A0A-B754-8F74930A37F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0A76-0CB3-4ABD-BA5F-D0A0BF55A3BC}" type="datetimeFigureOut">
              <a:rPr lang="nl-NL" smtClean="0"/>
              <a:pPr/>
              <a:t>10-7-2013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DF9AC-AD8B-4A0A-B754-8F74930A37F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0A76-0CB3-4ABD-BA5F-D0A0BF55A3BC}" type="datetimeFigureOut">
              <a:rPr lang="nl-NL" smtClean="0"/>
              <a:pPr/>
              <a:t>10-7-2013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DF9AC-AD8B-4A0A-B754-8F74930A37F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0A76-0CB3-4ABD-BA5F-D0A0BF55A3BC}" type="datetimeFigureOut">
              <a:rPr lang="nl-NL" smtClean="0"/>
              <a:pPr/>
              <a:t>10-7-2013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DF9AC-AD8B-4A0A-B754-8F74930A37F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0A76-0CB3-4ABD-BA5F-D0A0BF55A3BC}" type="datetimeFigureOut">
              <a:rPr lang="nl-NL" smtClean="0"/>
              <a:pPr/>
              <a:t>10-7-2013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DF9AC-AD8B-4A0A-B754-8F74930A37F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0A76-0CB3-4ABD-BA5F-D0A0BF55A3BC}" type="datetimeFigureOut">
              <a:rPr lang="nl-NL" smtClean="0"/>
              <a:pPr/>
              <a:t>10-7-2013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DF9AC-AD8B-4A0A-B754-8F74930A37F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0A76-0CB3-4ABD-BA5F-D0A0BF55A3BC}" type="datetimeFigureOut">
              <a:rPr lang="nl-NL" smtClean="0"/>
              <a:pPr/>
              <a:t>10-7-2013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DF9AC-AD8B-4A0A-B754-8F74930A37F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0A76-0CB3-4ABD-BA5F-D0A0BF55A3BC}" type="datetimeFigureOut">
              <a:rPr lang="nl-NL" smtClean="0"/>
              <a:pPr/>
              <a:t>10-7-2013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DF9AC-AD8B-4A0A-B754-8F74930A37F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10A76-0CB3-4ABD-BA5F-D0A0BF55A3BC}" type="datetimeFigureOut">
              <a:rPr lang="nl-NL" smtClean="0"/>
              <a:pPr/>
              <a:t>10-7-2013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DF9AC-AD8B-4A0A-B754-8F74930A37F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upload.wikimedia.org/wikipedia/commons/7/7a/VolleyballCourt.png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Volleybal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Van serve tot smash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Introductie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800" dirty="0" smtClean="0"/>
              <a:t>Bedacht door Amerikaan William G. Morgan</a:t>
            </a:r>
          </a:p>
          <a:p>
            <a:pPr lvl="1"/>
            <a:r>
              <a:rPr lang="nl-NL" sz="2400" dirty="0" smtClean="0"/>
              <a:t>In 1895 verzamelde hij spelregels uit het tennis, basketbal en baseball. </a:t>
            </a:r>
          </a:p>
          <a:p>
            <a:pPr lvl="1"/>
            <a:r>
              <a:rPr lang="nl-NL" sz="2400" dirty="0" smtClean="0"/>
              <a:t>Door het samenvoegen van deze regels ontstond Volleybal.</a:t>
            </a:r>
          </a:p>
          <a:p>
            <a:r>
              <a:rPr lang="nl-NL" dirty="0" err="1"/>
              <a:t>NeVoBo</a:t>
            </a:r>
            <a:endParaRPr lang="nl-NL" dirty="0"/>
          </a:p>
          <a:p>
            <a:pPr lvl="1"/>
            <a:r>
              <a:rPr lang="nl-NL" sz="2400" dirty="0" smtClean="0"/>
              <a:t>Nederlandse Volleybal Bond</a:t>
            </a:r>
          </a:p>
          <a:p>
            <a:r>
              <a:rPr lang="nl-NL" sz="2800" dirty="0" smtClean="0"/>
              <a:t>Nederlands Team</a:t>
            </a:r>
          </a:p>
          <a:p>
            <a:pPr lvl="1"/>
            <a:r>
              <a:rPr lang="nl-NL" sz="2400" dirty="0" smtClean="0"/>
              <a:t>Olympisch kampioen in 1996 in Atlanta</a:t>
            </a:r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veld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Het veld</a:t>
            </a:r>
          </a:p>
          <a:p>
            <a:pPr lvl="1"/>
            <a:r>
              <a:rPr lang="nl-NL" dirty="0" smtClean="0"/>
              <a:t>9 x 18 meter </a:t>
            </a:r>
          </a:p>
          <a:p>
            <a:pPr lvl="1"/>
            <a:r>
              <a:rPr lang="nl-NL" dirty="0" smtClean="0"/>
              <a:t>Bij een opslag moet je achter de achterlijn staan.</a:t>
            </a:r>
          </a:p>
          <a:p>
            <a:pPr>
              <a:buNone/>
            </a:pPr>
            <a:endParaRPr lang="nl-NL" dirty="0" smtClean="0"/>
          </a:p>
          <a:p>
            <a:r>
              <a:rPr lang="nl-NL" dirty="0" smtClean="0"/>
              <a:t>Hoogte net</a:t>
            </a:r>
          </a:p>
          <a:p>
            <a:pPr lvl="1"/>
            <a:r>
              <a:rPr lang="nl-NL" dirty="0" smtClean="0"/>
              <a:t>bij de mannen 243 cm</a:t>
            </a:r>
          </a:p>
          <a:p>
            <a:pPr lvl="1"/>
            <a:r>
              <a:rPr lang="nl-NL" dirty="0" smtClean="0"/>
              <a:t>bij de vrouwen 224 cm</a:t>
            </a:r>
          </a:p>
          <a:p>
            <a:endParaRPr lang="nl-NL" dirty="0"/>
          </a:p>
        </p:txBody>
      </p:sp>
      <p:pic>
        <p:nvPicPr>
          <p:cNvPr id="5" name="Picture 9" descr="Afbeelding:VolleyballCourt.png">
            <a:hlinkClick r:id="rId2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238750" y="1767681"/>
            <a:ext cx="2857500" cy="4191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Spelregels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Serveerder brengt bal in het spel. </a:t>
            </a:r>
          </a:p>
          <a:p>
            <a:r>
              <a:rPr lang="nl-NL" dirty="0" smtClean="0"/>
              <a:t>Opslag over het net naar veld van tegenpartij. </a:t>
            </a:r>
          </a:p>
          <a:p>
            <a:r>
              <a:rPr lang="nl-NL" dirty="0" smtClean="0"/>
              <a:t>Bal maximaal 3x raken, dan terugspelen.</a:t>
            </a:r>
          </a:p>
          <a:p>
            <a:r>
              <a:rPr lang="nl-NL" dirty="0" smtClean="0"/>
              <a:t>Scoren:</a:t>
            </a:r>
          </a:p>
          <a:p>
            <a:pPr lvl="1"/>
            <a:r>
              <a:rPr lang="nl-NL" dirty="0" smtClean="0"/>
              <a:t>Als bal grond raakt bij tegenstander.</a:t>
            </a:r>
          </a:p>
          <a:p>
            <a:pPr lvl="1"/>
            <a:r>
              <a:rPr lang="nl-NL" dirty="0" smtClean="0"/>
              <a:t>Als tegenstander een fout maakt. 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Spelers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nl-NL" dirty="0">
                <a:solidFill>
                  <a:schemeClr val="tx1">
                    <a:lumMod val="65000"/>
                    <a:lumOff val="35000"/>
                  </a:schemeClr>
                </a:solidFill>
                <a:latin typeface="Britannic Bold" pitchFamily="34" charset="0"/>
              </a:rPr>
              <a:t>Passer/loper</a:t>
            </a:r>
          </a:p>
          <a:p>
            <a:pPr lvl="1">
              <a:lnSpc>
                <a:spcPct val="80000"/>
              </a:lnSpc>
            </a:pPr>
            <a:r>
              <a:rPr lang="nl-N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Passen en linksbuiten aanvallen</a:t>
            </a:r>
          </a:p>
          <a:p>
            <a:pPr marL="914400" lvl="2" indent="0">
              <a:lnSpc>
                <a:spcPct val="80000"/>
              </a:lnSpc>
              <a:buNone/>
            </a:pPr>
            <a:endParaRPr lang="nl-NL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80000"/>
              </a:lnSpc>
            </a:pPr>
            <a:r>
              <a:rPr lang="nl-NL" dirty="0">
                <a:solidFill>
                  <a:schemeClr val="tx1">
                    <a:lumMod val="65000"/>
                    <a:lumOff val="35000"/>
                  </a:schemeClr>
                </a:solidFill>
                <a:latin typeface="Britannic Bold" pitchFamily="34" charset="0"/>
              </a:rPr>
              <a:t>Middenaanvaller</a:t>
            </a:r>
          </a:p>
          <a:p>
            <a:pPr lvl="1">
              <a:lnSpc>
                <a:spcPct val="80000"/>
              </a:lnSpc>
            </a:pPr>
            <a:r>
              <a:rPr lang="nl-N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Middenaanval en blok</a:t>
            </a:r>
          </a:p>
          <a:p>
            <a:pPr marL="914400" lvl="2" indent="0">
              <a:lnSpc>
                <a:spcPct val="80000"/>
              </a:lnSpc>
              <a:buNone/>
            </a:pPr>
            <a:endParaRPr lang="nl-NL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80000"/>
              </a:lnSpc>
            </a:pPr>
            <a:r>
              <a:rPr lang="nl-NL" dirty="0">
                <a:solidFill>
                  <a:schemeClr val="tx1">
                    <a:lumMod val="65000"/>
                    <a:lumOff val="35000"/>
                  </a:schemeClr>
                </a:solidFill>
                <a:latin typeface="Britannic Bold" pitchFamily="34" charset="0"/>
              </a:rPr>
              <a:t>Diagonaal</a:t>
            </a:r>
          </a:p>
          <a:p>
            <a:pPr lvl="1">
              <a:lnSpc>
                <a:spcPct val="80000"/>
              </a:lnSpc>
            </a:pPr>
            <a:r>
              <a:rPr lang="nl-N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Valt aan op rechts</a:t>
            </a:r>
          </a:p>
          <a:p>
            <a:pPr marL="0" indent="0">
              <a:buNone/>
            </a:pPr>
            <a:endParaRPr lang="nl-N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nl-NL" dirty="0">
                <a:solidFill>
                  <a:schemeClr val="tx1">
                    <a:lumMod val="65000"/>
                    <a:lumOff val="35000"/>
                  </a:schemeClr>
                </a:solidFill>
                <a:latin typeface="Britannic Bold" pitchFamily="34" charset="0"/>
              </a:rPr>
              <a:t>Spelverdeler</a:t>
            </a:r>
          </a:p>
          <a:p>
            <a:pPr lvl="1">
              <a:lnSpc>
                <a:spcPct val="80000"/>
              </a:lnSpc>
            </a:pPr>
            <a:r>
              <a:rPr lang="nl-N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Speelt in principe elke tweede </a:t>
            </a:r>
            <a:r>
              <a:rPr lang="nl-N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bal</a:t>
            </a:r>
          </a:p>
          <a:p>
            <a:pPr marL="457200" lvl="1" indent="0">
              <a:lnSpc>
                <a:spcPct val="80000"/>
              </a:lnSpc>
              <a:buNone/>
            </a:pPr>
            <a:endParaRPr lang="nl-NL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80000"/>
              </a:lnSpc>
            </a:pPr>
            <a:r>
              <a:rPr lang="nl-N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ritannic Bold" pitchFamily="34" charset="0"/>
              </a:rPr>
              <a:t>Libero </a:t>
            </a:r>
          </a:p>
          <a:p>
            <a:pPr lvl="1">
              <a:lnSpc>
                <a:spcPct val="80000"/>
              </a:lnSpc>
            </a:pPr>
            <a:r>
              <a:rPr lang="nl-N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 </a:t>
            </a:r>
            <a:r>
              <a:rPr lang="nl-N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het </a:t>
            </a:r>
            <a:r>
              <a:rPr lang="nl-N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achterveld </a:t>
            </a:r>
            <a:r>
              <a:rPr lang="nl-N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voor </a:t>
            </a:r>
            <a:br>
              <a:rPr lang="nl-NL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nl-N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pass en verdediging</a:t>
            </a:r>
          </a:p>
          <a:p>
            <a:pPr marL="0" indent="0">
              <a:buNone/>
            </a:pPr>
            <a:endParaRPr lang="nl-N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Competitie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800" dirty="0" smtClean="0"/>
              <a:t>Nationaal</a:t>
            </a:r>
          </a:p>
          <a:p>
            <a:pPr lvl="1"/>
            <a:r>
              <a:rPr lang="nl-NL" sz="2400" dirty="0" smtClean="0"/>
              <a:t>Eredivisie</a:t>
            </a:r>
          </a:p>
          <a:p>
            <a:pPr lvl="1"/>
            <a:r>
              <a:rPr lang="nl-NL" sz="2400" dirty="0" smtClean="0"/>
              <a:t>Topdivisie</a:t>
            </a:r>
            <a:endParaRPr lang="nl-NL" sz="2400" dirty="0" smtClean="0"/>
          </a:p>
          <a:p>
            <a:pPr lvl="1"/>
            <a:r>
              <a:rPr lang="nl-NL" sz="2400" dirty="0" smtClean="0"/>
              <a:t>1e en 2e divisie</a:t>
            </a:r>
          </a:p>
          <a:p>
            <a:endParaRPr lang="nl-NL" sz="2800" dirty="0" smtClean="0"/>
          </a:p>
          <a:p>
            <a:r>
              <a:rPr lang="nl-NL" sz="2800" dirty="0" smtClean="0"/>
              <a:t>Regionaal </a:t>
            </a:r>
          </a:p>
          <a:p>
            <a:pPr lvl="1">
              <a:lnSpc>
                <a:spcPct val="80000"/>
              </a:lnSpc>
            </a:pPr>
            <a:r>
              <a:rPr lang="nl-NL" sz="2400" dirty="0" smtClean="0"/>
              <a:t>Derde divisie</a:t>
            </a:r>
            <a:endParaRPr lang="nl-NL" sz="2400" dirty="0" smtClean="0"/>
          </a:p>
          <a:p>
            <a:pPr lvl="1">
              <a:lnSpc>
                <a:spcPct val="80000"/>
              </a:lnSpc>
            </a:pPr>
            <a:r>
              <a:rPr lang="nl-NL" sz="2400" dirty="0" smtClean="0"/>
              <a:t>Promotieklasse</a:t>
            </a:r>
          </a:p>
          <a:p>
            <a:pPr lvl="1">
              <a:lnSpc>
                <a:spcPct val="80000"/>
              </a:lnSpc>
            </a:pPr>
            <a:r>
              <a:rPr lang="nl-NL" sz="2400" dirty="0" smtClean="0"/>
              <a:t>1e – 6e klasse 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Eredivisie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800" dirty="0" smtClean="0"/>
              <a:t>8 tot 10 </a:t>
            </a:r>
            <a:r>
              <a:rPr lang="nl-NL" sz="2800" dirty="0" smtClean="0"/>
              <a:t>teams</a:t>
            </a:r>
          </a:p>
          <a:p>
            <a:r>
              <a:rPr lang="nl-NL" sz="2800" dirty="0" smtClean="0"/>
              <a:t>Hoogste nationale niveau</a:t>
            </a:r>
            <a:endParaRPr lang="nl-NL" sz="2800" dirty="0" smtClean="0"/>
          </a:p>
          <a:p>
            <a:pPr lvl="1"/>
            <a:r>
              <a:rPr lang="nl-NL" sz="2400" dirty="0" smtClean="0"/>
              <a:t>Mannen o.a.:</a:t>
            </a:r>
          </a:p>
          <a:p>
            <a:pPr lvl="2">
              <a:lnSpc>
                <a:spcPct val="80000"/>
              </a:lnSpc>
            </a:pPr>
            <a:r>
              <a:rPr lang="nl-NL" sz="2000" dirty="0" smtClean="0"/>
              <a:t>Zaanstad</a:t>
            </a:r>
            <a:endParaRPr lang="nl-NL" sz="2000" dirty="0" smtClean="0"/>
          </a:p>
          <a:p>
            <a:pPr lvl="2">
              <a:lnSpc>
                <a:spcPct val="80000"/>
              </a:lnSpc>
            </a:pPr>
            <a:r>
              <a:rPr lang="nl-NL" sz="2000" dirty="0" err="1" smtClean="0"/>
              <a:t>Draisma</a:t>
            </a:r>
            <a:r>
              <a:rPr lang="nl-NL" sz="2000" dirty="0" smtClean="0"/>
              <a:t> Dynamo</a:t>
            </a:r>
            <a:endParaRPr lang="nl-NL" sz="2800" dirty="0" smtClean="0"/>
          </a:p>
          <a:p>
            <a:pPr lvl="1">
              <a:lnSpc>
                <a:spcPct val="80000"/>
              </a:lnSpc>
            </a:pPr>
            <a:r>
              <a:rPr lang="nl-NL" sz="2400" dirty="0" smtClean="0"/>
              <a:t>Vrouwen o.a.:</a:t>
            </a:r>
          </a:p>
          <a:p>
            <a:pPr lvl="2">
              <a:lnSpc>
                <a:spcPct val="80000"/>
              </a:lnSpc>
            </a:pPr>
            <a:r>
              <a:rPr lang="nl-NL" sz="2000" dirty="0" err="1" smtClean="0"/>
              <a:t>Eurosped</a:t>
            </a:r>
            <a:endParaRPr lang="nl-NL" sz="2000" dirty="0" smtClean="0"/>
          </a:p>
          <a:p>
            <a:pPr lvl="2">
              <a:lnSpc>
                <a:spcPct val="80000"/>
              </a:lnSpc>
            </a:pPr>
            <a:r>
              <a:rPr lang="nl-NL" sz="2000" dirty="0" smtClean="0"/>
              <a:t>VC </a:t>
            </a:r>
            <a:r>
              <a:rPr lang="nl-NL" sz="2000" dirty="0" smtClean="0"/>
              <a:t>Sneek</a:t>
            </a:r>
            <a:endParaRPr lang="nl-NL" sz="2000" dirty="0" smtClean="0"/>
          </a:p>
          <a:p>
            <a:endParaRPr lang="nl-N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180</Words>
  <Application>Microsoft Office PowerPoint</Application>
  <PresentationFormat>Diavoorstelling (4:3)</PresentationFormat>
  <Paragraphs>58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Britannic Bold</vt:lpstr>
      <vt:lpstr>Calibri</vt:lpstr>
      <vt:lpstr>Office-thema</vt:lpstr>
      <vt:lpstr>Volleybal</vt:lpstr>
      <vt:lpstr>Introductie</vt:lpstr>
      <vt:lpstr>Het veld</vt:lpstr>
      <vt:lpstr>Spelregels</vt:lpstr>
      <vt:lpstr>Spelers</vt:lpstr>
      <vt:lpstr>Competitie</vt:lpstr>
      <vt:lpstr>Eredivisie</vt:lpstr>
    </vt:vector>
  </TitlesOfParts>
  <Company>Instruct bv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Volleybal</dc:title>
  <dc:creator>Instruct</dc:creator>
  <cp:lastModifiedBy>Josée Huybers</cp:lastModifiedBy>
  <cp:revision>8</cp:revision>
  <dcterms:created xsi:type="dcterms:W3CDTF">2008-12-17T05:59:30Z</dcterms:created>
  <dcterms:modified xsi:type="dcterms:W3CDTF">2013-07-10T08:55:50Z</dcterms:modified>
</cp:coreProperties>
</file>