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714" autoAdjust="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868089-D75D-4DDD-A243-A713181F3EE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B49C48A3-67C1-4BF6-B514-8D2AD35F5B90}">
      <dgm:prSet/>
      <dgm:spPr/>
      <dgm:t>
        <a:bodyPr/>
        <a:lstStyle/>
        <a:p>
          <a:pPr rtl="0"/>
          <a:r>
            <a:rPr lang="nl-NL" dirty="0" smtClean="0"/>
            <a:t>Kastelen in Nederland</a:t>
          </a:r>
          <a:endParaRPr lang="nl-NL" dirty="0"/>
        </a:p>
      </dgm:t>
    </dgm:pt>
    <dgm:pt modelId="{F4F5C6BB-013A-473B-9906-571739917BEC}" type="parTrans" cxnId="{603242D3-F490-41B2-BEAF-82B04FF8FE26}">
      <dgm:prSet/>
      <dgm:spPr/>
      <dgm:t>
        <a:bodyPr/>
        <a:lstStyle/>
        <a:p>
          <a:endParaRPr lang="nl-NL"/>
        </a:p>
      </dgm:t>
    </dgm:pt>
    <dgm:pt modelId="{03195895-11E7-4629-839F-53F86E3DEBB1}" type="sibTrans" cxnId="{603242D3-F490-41B2-BEAF-82B04FF8FE26}">
      <dgm:prSet/>
      <dgm:spPr/>
      <dgm:t>
        <a:bodyPr/>
        <a:lstStyle/>
        <a:p>
          <a:endParaRPr lang="nl-NL"/>
        </a:p>
      </dgm:t>
    </dgm:pt>
    <dgm:pt modelId="{310E8C32-CAFE-486F-9183-3EAA64F5A9B9}" type="pres">
      <dgm:prSet presAssocID="{26868089-D75D-4DDD-A243-A713181F3EE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FECE4B7-69BF-4BD7-ACDE-FCB959C384C8}" type="pres">
      <dgm:prSet presAssocID="{B49C48A3-67C1-4BF6-B514-8D2AD35F5B90}" presName="circle1" presStyleLbl="node1" presStyleIdx="0" presStyleCnt="1"/>
      <dgm:spPr/>
    </dgm:pt>
    <dgm:pt modelId="{A8FD4B7F-20C3-4C51-AEA0-01177FD08C5C}" type="pres">
      <dgm:prSet presAssocID="{B49C48A3-67C1-4BF6-B514-8D2AD35F5B90}" presName="space" presStyleCnt="0"/>
      <dgm:spPr/>
    </dgm:pt>
    <dgm:pt modelId="{966E9C30-9A90-4DD7-8FF7-69648AA6969B}" type="pres">
      <dgm:prSet presAssocID="{B49C48A3-67C1-4BF6-B514-8D2AD35F5B90}" presName="rect1" presStyleLbl="alignAcc1" presStyleIdx="0" presStyleCnt="1"/>
      <dgm:spPr/>
      <dgm:t>
        <a:bodyPr/>
        <a:lstStyle/>
        <a:p>
          <a:endParaRPr lang="nl-NL"/>
        </a:p>
      </dgm:t>
    </dgm:pt>
    <dgm:pt modelId="{DF6B6658-53C0-4EC9-BDE1-EEA9BF4783D5}" type="pres">
      <dgm:prSet presAssocID="{B49C48A3-67C1-4BF6-B514-8D2AD35F5B90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50735FB-587D-4945-B353-1A35B9E3BE1C}" type="presOf" srcId="{B49C48A3-67C1-4BF6-B514-8D2AD35F5B90}" destId="{DF6B6658-53C0-4EC9-BDE1-EEA9BF4783D5}" srcOrd="1" destOrd="0" presId="urn:microsoft.com/office/officeart/2005/8/layout/target3"/>
    <dgm:cxn modelId="{D46ABDD2-E42B-425A-9CAC-312085938026}" type="presOf" srcId="{26868089-D75D-4DDD-A243-A713181F3EE4}" destId="{310E8C32-CAFE-486F-9183-3EAA64F5A9B9}" srcOrd="0" destOrd="0" presId="urn:microsoft.com/office/officeart/2005/8/layout/target3"/>
    <dgm:cxn modelId="{9827DA4F-70EA-4A13-98D9-1B6E0B37EC01}" type="presOf" srcId="{B49C48A3-67C1-4BF6-B514-8D2AD35F5B90}" destId="{966E9C30-9A90-4DD7-8FF7-69648AA6969B}" srcOrd="0" destOrd="0" presId="urn:microsoft.com/office/officeart/2005/8/layout/target3"/>
    <dgm:cxn modelId="{603242D3-F490-41B2-BEAF-82B04FF8FE26}" srcId="{26868089-D75D-4DDD-A243-A713181F3EE4}" destId="{B49C48A3-67C1-4BF6-B514-8D2AD35F5B90}" srcOrd="0" destOrd="0" parTransId="{F4F5C6BB-013A-473B-9906-571739917BEC}" sibTransId="{03195895-11E7-4629-839F-53F86E3DEBB1}"/>
    <dgm:cxn modelId="{D30AC8A9-BF26-475F-BCE5-68616D5332F9}" type="presParOf" srcId="{310E8C32-CAFE-486F-9183-3EAA64F5A9B9}" destId="{EFECE4B7-69BF-4BD7-ACDE-FCB959C384C8}" srcOrd="0" destOrd="0" presId="urn:microsoft.com/office/officeart/2005/8/layout/target3"/>
    <dgm:cxn modelId="{47C7310D-EEBC-42A7-A624-7652A1533B88}" type="presParOf" srcId="{310E8C32-CAFE-486F-9183-3EAA64F5A9B9}" destId="{A8FD4B7F-20C3-4C51-AEA0-01177FD08C5C}" srcOrd="1" destOrd="0" presId="urn:microsoft.com/office/officeart/2005/8/layout/target3"/>
    <dgm:cxn modelId="{9F8DB0AA-B174-43A0-9F0D-1E337F839F83}" type="presParOf" srcId="{310E8C32-CAFE-486F-9183-3EAA64F5A9B9}" destId="{966E9C30-9A90-4DD7-8FF7-69648AA6969B}" srcOrd="2" destOrd="0" presId="urn:microsoft.com/office/officeart/2005/8/layout/target3"/>
    <dgm:cxn modelId="{9AA87A02-28E3-4B3A-98B1-85516C9270DF}" type="presParOf" srcId="{310E8C32-CAFE-486F-9183-3EAA64F5A9B9}" destId="{DF6B6658-53C0-4EC9-BDE1-EEA9BF4783D5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595BF9-EE1C-4FE2-8DAC-CC9374D53F39}" type="doc">
      <dgm:prSet loTypeId="urn:microsoft.com/office/officeart/2005/8/layout/vList3#1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F8B4F26-2F12-4D95-A5A6-B18AA0670D6F}">
      <dgm:prSet/>
      <dgm:spPr/>
      <dgm:t>
        <a:bodyPr/>
        <a:lstStyle/>
        <a:p>
          <a:pPr rtl="0"/>
          <a:r>
            <a:rPr lang="nl-NL" dirty="0" smtClean="0"/>
            <a:t>Een korte speurtocht</a:t>
          </a:r>
          <a:endParaRPr lang="nl-NL" dirty="0"/>
        </a:p>
      </dgm:t>
    </dgm:pt>
    <dgm:pt modelId="{D7A5E980-CC8B-467F-BE82-7CACA00D1C22}" type="parTrans" cxnId="{836F06CC-5E9A-49E0-A741-F67B2902AA6A}">
      <dgm:prSet/>
      <dgm:spPr/>
      <dgm:t>
        <a:bodyPr/>
        <a:lstStyle/>
        <a:p>
          <a:endParaRPr lang="nl-NL"/>
        </a:p>
      </dgm:t>
    </dgm:pt>
    <dgm:pt modelId="{1DF280CE-851E-4869-AAA2-765C6118C8FE}" type="sibTrans" cxnId="{836F06CC-5E9A-49E0-A741-F67B2902AA6A}">
      <dgm:prSet/>
      <dgm:spPr/>
      <dgm:t>
        <a:bodyPr/>
        <a:lstStyle/>
        <a:p>
          <a:endParaRPr lang="nl-NL"/>
        </a:p>
      </dgm:t>
    </dgm:pt>
    <dgm:pt modelId="{177D5CA9-D2E3-43E4-8E21-43C087F208E5}" type="pres">
      <dgm:prSet presAssocID="{C1595BF9-EE1C-4FE2-8DAC-CC9374D53F3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F5C7610-1DA8-406A-A90B-DD25220A7DBD}" type="pres">
      <dgm:prSet presAssocID="{CF8B4F26-2F12-4D95-A5A6-B18AA0670D6F}" presName="composite" presStyleCnt="0"/>
      <dgm:spPr/>
    </dgm:pt>
    <dgm:pt modelId="{31B81260-82A5-40BD-8AA0-11789741F242}" type="pres">
      <dgm:prSet presAssocID="{CF8B4F26-2F12-4D95-A5A6-B18AA0670D6F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A331BA2-1909-468E-9B2C-4CB28BE0E44D}" type="pres">
      <dgm:prSet presAssocID="{CF8B4F26-2F12-4D95-A5A6-B18AA0670D6F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36F06CC-5E9A-49E0-A741-F67B2902AA6A}" srcId="{C1595BF9-EE1C-4FE2-8DAC-CC9374D53F39}" destId="{CF8B4F26-2F12-4D95-A5A6-B18AA0670D6F}" srcOrd="0" destOrd="0" parTransId="{D7A5E980-CC8B-467F-BE82-7CACA00D1C22}" sibTransId="{1DF280CE-851E-4869-AAA2-765C6118C8FE}"/>
    <dgm:cxn modelId="{4AD1543D-7314-4157-B45F-282D8D5F7278}" type="presOf" srcId="{CF8B4F26-2F12-4D95-A5A6-B18AA0670D6F}" destId="{4A331BA2-1909-468E-9B2C-4CB28BE0E44D}" srcOrd="0" destOrd="0" presId="urn:microsoft.com/office/officeart/2005/8/layout/vList3#12"/>
    <dgm:cxn modelId="{313DBF6D-5340-4FFC-95EB-A3430604E756}" type="presOf" srcId="{C1595BF9-EE1C-4FE2-8DAC-CC9374D53F39}" destId="{177D5CA9-D2E3-43E4-8E21-43C087F208E5}" srcOrd="0" destOrd="0" presId="urn:microsoft.com/office/officeart/2005/8/layout/vList3#12"/>
    <dgm:cxn modelId="{7B0D5AE1-0237-45F2-836E-816B0F6C6A1D}" type="presParOf" srcId="{177D5CA9-D2E3-43E4-8E21-43C087F208E5}" destId="{5F5C7610-1DA8-406A-A90B-DD25220A7DBD}" srcOrd="0" destOrd="0" presId="urn:microsoft.com/office/officeart/2005/8/layout/vList3#12"/>
    <dgm:cxn modelId="{0DF08BB8-9E76-4901-9499-BC7368FF06DA}" type="presParOf" srcId="{5F5C7610-1DA8-406A-A90B-DD25220A7DBD}" destId="{31B81260-82A5-40BD-8AA0-11789741F242}" srcOrd="0" destOrd="0" presId="urn:microsoft.com/office/officeart/2005/8/layout/vList3#12"/>
    <dgm:cxn modelId="{E575280A-AF61-4A6B-A4E7-2B4128B15D1C}" type="presParOf" srcId="{5F5C7610-1DA8-406A-A90B-DD25220A7DBD}" destId="{4A331BA2-1909-468E-9B2C-4CB28BE0E44D}" srcOrd="1" destOrd="0" presId="urn:microsoft.com/office/officeart/2005/8/layout/vList3#1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ECE4B7-69BF-4BD7-ACDE-FCB959C384C8}">
      <dsp:nvSpPr>
        <dsp:cNvPr id="0" name=""/>
        <dsp:cNvSpPr/>
      </dsp:nvSpPr>
      <dsp:spPr>
        <a:xfrm>
          <a:off x="0" y="0"/>
          <a:ext cx="1470025" cy="14700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6E9C30-9A90-4DD7-8FF7-69648AA6969B}">
      <dsp:nvSpPr>
        <dsp:cNvPr id="0" name=""/>
        <dsp:cNvSpPr/>
      </dsp:nvSpPr>
      <dsp:spPr>
        <a:xfrm>
          <a:off x="735012" y="0"/>
          <a:ext cx="7037387" cy="1470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800" kern="1200" dirty="0" smtClean="0"/>
            <a:t>Kastelen in Nederland</a:t>
          </a:r>
          <a:endParaRPr lang="nl-NL" sz="5800" kern="1200" dirty="0"/>
        </a:p>
      </dsp:txBody>
      <dsp:txXfrm>
        <a:off x="735012" y="0"/>
        <a:ext cx="7037387" cy="1470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331BA2-1909-468E-9B2C-4CB28BE0E44D}">
      <dsp:nvSpPr>
        <dsp:cNvPr id="0" name=""/>
        <dsp:cNvSpPr/>
      </dsp:nvSpPr>
      <dsp:spPr>
        <a:xfrm rot="10800000">
          <a:off x="1510283" y="0"/>
          <a:ext cx="4256532" cy="175260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2848" tIns="182880" rIns="341376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Een korte speurtocht</a:t>
          </a:r>
          <a:endParaRPr lang="nl-NL" sz="4800" kern="1200" dirty="0"/>
        </a:p>
      </dsp:txBody>
      <dsp:txXfrm rot="10800000">
        <a:off x="1948433" y="0"/>
        <a:ext cx="3818382" cy="1752600"/>
      </dsp:txXfrm>
    </dsp:sp>
    <dsp:sp modelId="{31B81260-82A5-40BD-8AA0-11789741F242}">
      <dsp:nvSpPr>
        <dsp:cNvPr id="0" name=""/>
        <dsp:cNvSpPr/>
      </dsp:nvSpPr>
      <dsp:spPr>
        <a:xfrm>
          <a:off x="633983" y="0"/>
          <a:ext cx="1752600" cy="17526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CAC2A-53E0-4123-8B63-6D12C1D17769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dist">
              <a:buFontTx/>
              <a:buNone/>
            </a:pPr>
            <a:r>
              <a:rPr lang="nl-NL" dirty="0" smtClean="0"/>
              <a:t>Slot </a:t>
            </a:r>
            <a:r>
              <a:rPr lang="nl-NL" dirty="0" err="1" smtClean="0"/>
              <a:t>Teylingen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47207"/>
          </a:xfrm>
        </p:spPr>
        <p:txBody>
          <a:bodyPr>
            <a:normAutofit fontScale="62500" lnSpcReduction="20000"/>
          </a:bodyPr>
          <a:lstStyle/>
          <a:p>
            <a:r>
              <a:rPr lang="nl-NL" dirty="0" smtClean="0">
                <a:latin typeface="+mn-lt"/>
              </a:rPr>
              <a:t>Ligging</a:t>
            </a:r>
          </a:p>
          <a:p>
            <a:pPr lvl="1"/>
            <a:r>
              <a:rPr lang="nl-NL" dirty="0" smtClean="0">
                <a:latin typeface="+mn-lt"/>
              </a:rPr>
              <a:t>Zuid-Holland</a:t>
            </a:r>
          </a:p>
          <a:p>
            <a:pPr lvl="2"/>
            <a:r>
              <a:rPr lang="nl-NL" dirty="0" err="1" smtClean="0">
                <a:latin typeface="+mn-lt"/>
              </a:rPr>
              <a:t>Sassenheim</a:t>
            </a:r>
            <a:endParaRPr lang="nl-NL" dirty="0" smtClean="0">
              <a:latin typeface="+mn-lt"/>
            </a:endParaRPr>
          </a:p>
          <a:p>
            <a:r>
              <a:rPr lang="nl-NL" dirty="0" smtClean="0">
                <a:latin typeface="+mn-lt"/>
              </a:rPr>
              <a:t>Geschiedenis</a:t>
            </a:r>
          </a:p>
          <a:p>
            <a:pPr lvl="1"/>
            <a:r>
              <a:rPr lang="nl-NL" dirty="0" smtClean="0">
                <a:latin typeface="+mn-lt"/>
              </a:rPr>
              <a:t>Een van de oudste kastelen</a:t>
            </a:r>
          </a:p>
          <a:p>
            <a:pPr lvl="1"/>
            <a:r>
              <a:rPr lang="nl-NL" dirty="0" smtClean="0">
                <a:latin typeface="+mn-lt"/>
              </a:rPr>
              <a:t>Tijdens de 80-jarige oorlog en in 1676 door een brand grotendeels verwoest</a:t>
            </a:r>
          </a:p>
          <a:p>
            <a:r>
              <a:rPr lang="nl-NL" dirty="0" smtClean="0">
                <a:latin typeface="+mn-lt"/>
              </a:rPr>
              <a:t>Functie</a:t>
            </a:r>
          </a:p>
          <a:p>
            <a:pPr lvl="1"/>
            <a:r>
              <a:rPr lang="nl-NL" dirty="0" smtClean="0">
                <a:latin typeface="+mn-lt"/>
              </a:rPr>
              <a:t>Vroeger</a:t>
            </a:r>
          </a:p>
          <a:p>
            <a:pPr lvl="2"/>
            <a:r>
              <a:rPr lang="nl-NL" dirty="0" smtClean="0">
                <a:latin typeface="+mn-lt"/>
              </a:rPr>
              <a:t>Verdedigingswerk</a:t>
            </a:r>
          </a:p>
          <a:p>
            <a:pPr lvl="3"/>
            <a:r>
              <a:rPr lang="nl-NL" dirty="0" smtClean="0">
                <a:latin typeface="+mn-lt"/>
              </a:rPr>
              <a:t>Waterburcht</a:t>
            </a:r>
          </a:p>
          <a:p>
            <a:pPr lvl="1"/>
            <a:r>
              <a:rPr lang="nl-NL" dirty="0" smtClean="0">
                <a:latin typeface="+mn-lt"/>
              </a:rPr>
              <a:t>Huidig</a:t>
            </a:r>
          </a:p>
          <a:p>
            <a:pPr lvl="2"/>
            <a:r>
              <a:rPr lang="nl-NL" dirty="0" smtClean="0">
                <a:latin typeface="+mn-lt"/>
              </a:rPr>
              <a:t>Toeristisch</a:t>
            </a:r>
          </a:p>
          <a:p>
            <a:r>
              <a:rPr lang="nl-NL" dirty="0" smtClean="0">
                <a:latin typeface="+mn-lt"/>
              </a:rPr>
              <a:t>Bezoek</a:t>
            </a:r>
          </a:p>
          <a:p>
            <a:pPr lvl="1"/>
            <a:r>
              <a:rPr lang="nl-NL" dirty="0" smtClean="0">
                <a:latin typeface="+mn-lt"/>
              </a:rPr>
              <a:t>Dagelijks van 14.00 – 17.00</a:t>
            </a:r>
          </a:p>
          <a:p>
            <a:pPr lvl="2"/>
            <a:endParaRPr lang="nl-NL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nl-NL" dirty="0" err="1"/>
              <a:t>Muiderslot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Ligging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20000"/>
              </a:lnSpc>
            </a:pPr>
            <a:r>
              <a:rPr lang="nl-NL" sz="1600" dirty="0" err="1">
                <a:latin typeface="+mn-lt"/>
                <a:ea typeface="Verdana" pitchFamily="34" charset="0"/>
                <a:cs typeface="Verdana" pitchFamily="34" charset="0"/>
              </a:rPr>
              <a:t>Muiden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Geschiedenis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Gebouwd rond 1280</a:t>
            </a: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Bewoond door P.C. Hooft</a:t>
            </a:r>
          </a:p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Functie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Vroeger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Militair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Huidig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Rijksmuseum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Opengestelde routes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Rondleidingen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Prijs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12,00 </a:t>
            </a: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(volwassenen)</a:t>
            </a:r>
          </a:p>
          <a:p>
            <a:pPr lvl="2">
              <a:lnSpc>
                <a:spcPct val="120000"/>
              </a:lnSpc>
            </a:pPr>
            <a:r>
              <a:rPr lang="nl-NL" sz="1600" dirty="0">
                <a:ea typeface="Verdana" pitchFamily="34" charset="0"/>
                <a:cs typeface="Verdana" pitchFamily="34" charset="0"/>
              </a:rPr>
              <a:t>6</a:t>
            </a: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,25 </a:t>
            </a: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(jongeren)</a:t>
            </a:r>
          </a:p>
          <a:p>
            <a:pPr lvl="3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Cultuurkaart </a:t>
            </a: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geldig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nl-NL" dirty="0" err="1" smtClean="0"/>
              <a:t>Loevestein</a:t>
            </a:r>
            <a:r>
              <a:rPr lang="nl-NL" dirty="0" smtClean="0"/>
              <a:t> en Radboud</a:t>
            </a:r>
            <a:endParaRPr lang="nl-NL" dirty="0"/>
          </a:p>
        </p:txBody>
      </p:sp>
      <p:sp>
        <p:nvSpPr>
          <p:cNvPr id="10" name="Tijdelijke aanduiding voor tekst 2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Loevestein</a:t>
            </a: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jdelijke aanduiding voor inhoud 3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Ligging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Gelderland</a:t>
            </a:r>
          </a:p>
          <a:p>
            <a:pPr lvl="2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err="1" smtClean="0">
                <a:solidFill>
                  <a:srgbClr val="00B050"/>
                </a:solidFill>
              </a:rPr>
              <a:t>Poederoyen</a:t>
            </a:r>
            <a:endParaRPr lang="nl-NL" dirty="0" smtClean="0">
              <a:solidFill>
                <a:srgbClr val="00B050"/>
              </a:solidFill>
            </a:endParaRP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Geschiedenis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Bouw begon in 1368</a:t>
            </a: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Vroeger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Deel Hollandse Waterlinie</a:t>
            </a: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Nu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In uiterwaarden</a:t>
            </a: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Bezoek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Soms niet bereikbaar:</a:t>
            </a:r>
          </a:p>
          <a:p>
            <a:pPr lvl="2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Hoog water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2" name="Tijdelijke aanduiding voor tekst 4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Radboud</a:t>
            </a:r>
          </a:p>
        </p:txBody>
      </p:sp>
      <p:sp>
        <p:nvSpPr>
          <p:cNvPr id="13" name="Tijdelijke aanduiding voor inhoud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Ligging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Noord-Holland</a:t>
            </a:r>
          </a:p>
          <a:p>
            <a:pPr lvl="2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err="1" smtClean="0">
                <a:solidFill>
                  <a:srgbClr val="00B050"/>
                </a:solidFill>
              </a:rPr>
              <a:t>Medemblik</a:t>
            </a:r>
            <a:endParaRPr lang="nl-NL" dirty="0" smtClean="0">
              <a:solidFill>
                <a:srgbClr val="00B050"/>
              </a:solidFill>
            </a:endParaRP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Geschiedenis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Bouw in 13e eeuw</a:t>
            </a: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Vroeger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Verdedigingswerk</a:t>
            </a: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Nu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Museum</a:t>
            </a: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Bezoek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1 mei – 15 september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endParaRPr lang="nl-NL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119</Words>
  <Application>Microsoft Office PowerPoint</Application>
  <PresentationFormat>Diavoorstelling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Verdana</vt:lpstr>
      <vt:lpstr>Wingdings</vt:lpstr>
      <vt:lpstr>Office-thema</vt:lpstr>
      <vt:lpstr>PowerPoint-presentatie</vt:lpstr>
      <vt:lpstr>Slot Teylingen</vt:lpstr>
      <vt:lpstr>Muiderslot</vt:lpstr>
      <vt:lpstr>Loevestein en Radboud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Josée de Heus</dc:creator>
  <cp:lastModifiedBy>Instruct - Paula Felix</cp:lastModifiedBy>
  <cp:revision>6</cp:revision>
  <dcterms:created xsi:type="dcterms:W3CDTF">2008-12-16T09:56:38Z</dcterms:created>
  <dcterms:modified xsi:type="dcterms:W3CDTF">2013-06-13T08:32:25Z</dcterms:modified>
</cp:coreProperties>
</file>