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65" r:id="rId3"/>
    <p:sldId id="266" r:id="rId4"/>
    <p:sldId id="270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5ACDC-6139-4653-B05C-3C01621DF670}" type="datetimeFigureOut">
              <a:rPr lang="nl-NL" smtClean="0"/>
              <a:pPr/>
              <a:t>13-6-2013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1E630-73AA-46F8-A73D-20DE0A1460F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27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22D6-C7A9-4313-97BB-838D3BB18C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/>
        </p:spPr>
        <p:txBody>
          <a:bodyPr/>
          <a:lstStyle/>
          <a:p>
            <a:pPr algn="ctr"/>
            <a:r>
              <a:rPr lang="nl-NL">
                <a:solidFill>
                  <a:srgbClr val="C00000"/>
                </a:solidFill>
              </a:rPr>
              <a:t>Voor jezelf beginnen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marL="342900" indent="-342900"/>
            <a:r>
              <a:rPr lang="nl-NL">
                <a:solidFill>
                  <a:schemeClr val="accent6">
                    <a:lumMod val="75000"/>
                  </a:schemeClr>
                </a:solidFill>
              </a:rPr>
              <a:t>Een eigen bedrijf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Algemeen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Autofit/>
          </a:bodyPr>
          <a:lstStyle/>
          <a:p>
            <a:r>
              <a:rPr lang="nl-NL">
                <a:solidFill>
                  <a:schemeClr val="tx1"/>
                </a:solidFill>
              </a:rPr>
              <a:t>Een eigen bedrijf</a:t>
            </a:r>
          </a:p>
          <a:p>
            <a:r>
              <a:rPr lang="nl-NL" smtClean="0">
                <a:solidFill>
                  <a:schemeClr val="tx1"/>
                </a:solidFill>
              </a:rPr>
              <a:t>Freelancer</a:t>
            </a:r>
            <a:endParaRPr lang="nl-NL">
              <a:solidFill>
                <a:schemeClr val="tx1"/>
              </a:solidFill>
            </a:endParaRPr>
          </a:p>
          <a:p>
            <a:r>
              <a:rPr lang="nl-NL">
                <a:solidFill>
                  <a:schemeClr val="tx1"/>
                </a:solidFill>
              </a:rPr>
              <a:t>Voordelen</a:t>
            </a:r>
          </a:p>
          <a:p>
            <a:pPr lvl="1"/>
            <a:r>
              <a:rPr lang="nl-NL">
                <a:solidFill>
                  <a:schemeClr val="tx1"/>
                </a:solidFill>
              </a:rPr>
              <a:t>Grote </a:t>
            </a:r>
            <a:r>
              <a:rPr lang="nl-NL" smtClean="0">
                <a:solidFill>
                  <a:schemeClr val="tx1"/>
                </a:solidFill>
              </a:rPr>
              <a:t>vrijheid</a:t>
            </a:r>
          </a:p>
          <a:p>
            <a:pPr lvl="2"/>
            <a:r>
              <a:rPr lang="nl-NL" smtClean="0">
                <a:solidFill>
                  <a:schemeClr val="tx1"/>
                </a:solidFill>
              </a:rPr>
              <a:t>Leuk werk</a:t>
            </a:r>
          </a:p>
          <a:p>
            <a:pPr lvl="2"/>
            <a:r>
              <a:rPr lang="nl-NL" smtClean="0">
                <a:solidFill>
                  <a:schemeClr val="tx1"/>
                </a:solidFill>
              </a:rPr>
              <a:t>Brede oriëntatie</a:t>
            </a:r>
          </a:p>
          <a:p>
            <a:r>
              <a:rPr lang="nl-NL" smtClean="0">
                <a:solidFill>
                  <a:schemeClr val="tx1"/>
                </a:solidFill>
              </a:rPr>
              <a:t>Nadelen</a:t>
            </a:r>
            <a:endParaRPr lang="nl-NL">
              <a:solidFill>
                <a:schemeClr val="tx1"/>
              </a:solidFill>
            </a:endParaRPr>
          </a:p>
          <a:p>
            <a:pPr lvl="1"/>
            <a:r>
              <a:rPr lang="nl-NL">
                <a:solidFill>
                  <a:schemeClr val="tx1"/>
                </a:solidFill>
              </a:rPr>
              <a:t>Alles zelf regelen</a:t>
            </a:r>
          </a:p>
          <a:p>
            <a:pPr lvl="1"/>
            <a:r>
              <a:rPr lang="nl-NL" smtClean="0">
                <a:solidFill>
                  <a:schemeClr val="tx1"/>
                </a:solidFill>
              </a:rPr>
              <a:t>Lange </a:t>
            </a:r>
            <a:r>
              <a:rPr lang="nl-NL">
                <a:solidFill>
                  <a:schemeClr val="tx1"/>
                </a:solidFill>
              </a:rPr>
              <a:t>werkweken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Het begin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Het maken van een ondernemingsplan</a:t>
            </a:r>
          </a:p>
          <a:p>
            <a:pPr lvl="1"/>
            <a:r>
              <a:rPr lang="nl-NL"/>
              <a:t>De ideeën/ plannen die je </a:t>
            </a:r>
            <a:r>
              <a:rPr lang="nl-NL" smtClean="0"/>
              <a:t>hebt</a:t>
            </a:r>
            <a:endParaRPr lang="nl-NL"/>
          </a:p>
          <a:p>
            <a:pPr lvl="2"/>
            <a:r>
              <a:rPr lang="nl-NL"/>
              <a:t>Persoonlijke informatie</a:t>
            </a:r>
          </a:p>
          <a:p>
            <a:pPr lvl="2"/>
            <a:r>
              <a:rPr lang="nl-NL" smtClean="0"/>
              <a:t>Marketingplan</a:t>
            </a:r>
            <a:endParaRPr lang="nl-NL"/>
          </a:p>
          <a:p>
            <a:pPr lvl="3"/>
            <a:r>
              <a:rPr lang="nl-NL"/>
              <a:t>Product</a:t>
            </a:r>
          </a:p>
          <a:p>
            <a:pPr lvl="3"/>
            <a:r>
              <a:rPr lang="nl-NL"/>
              <a:t>Markt</a:t>
            </a:r>
          </a:p>
          <a:p>
            <a:pPr lvl="3"/>
            <a:r>
              <a:rPr lang="nl-NL"/>
              <a:t>Prijs</a:t>
            </a:r>
          </a:p>
          <a:p>
            <a:pPr lvl="3"/>
            <a:r>
              <a:rPr lang="nl-NL"/>
              <a:t>Presentatie</a:t>
            </a:r>
          </a:p>
          <a:p>
            <a:pPr lvl="2"/>
            <a:r>
              <a:rPr lang="nl-NL"/>
              <a:t>Financieel </a:t>
            </a:r>
            <a:r>
              <a:rPr lang="nl-NL" smtClean="0"/>
              <a:t>plan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Aanbod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Bepaal je aanbod</a:t>
            </a:r>
          </a:p>
          <a:p>
            <a:pPr lvl="1"/>
            <a:r>
              <a:rPr lang="nl-NL" smtClean="0"/>
              <a:t>Wat voor aanbod heb ik?</a:t>
            </a:r>
          </a:p>
          <a:p>
            <a:pPr lvl="1"/>
            <a:r>
              <a:rPr lang="nl-NL" smtClean="0"/>
              <a:t>Wie zijn mijn potentiële klanten?</a:t>
            </a:r>
          </a:p>
          <a:p>
            <a:pPr lvl="1"/>
            <a:r>
              <a:rPr lang="nl-NL" smtClean="0"/>
              <a:t>Tegen welke prijs bied ik mijn product/dienst aan?</a:t>
            </a:r>
          </a:p>
          <a:p>
            <a:endParaRPr lang="nl-NL"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mtClean="0"/>
              <a:t>Bekendheid</a:t>
            </a:r>
            <a:endParaRPr lang="nl-NL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vert="horz" lIns="91440" tIns="45720" rIns="91440" bIns="45720" rtlCol="0"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nl-NL">
                <a:solidFill>
                  <a:srgbClr val="FF0000"/>
                </a:solidFill>
              </a:rPr>
              <a:t>Maak je bedrijf bekend</a:t>
            </a:r>
          </a:p>
          <a:p>
            <a:pPr lvl="1">
              <a:buFont typeface="Wingdings" pitchFamily="2" charset="2"/>
              <a:buChar char="§"/>
            </a:pPr>
            <a:r>
              <a:rPr lang="nl-NL" smtClean="0">
                <a:solidFill>
                  <a:schemeClr val="accent2">
                    <a:lumMod val="50000"/>
                  </a:schemeClr>
                </a:solidFill>
              </a:rPr>
              <a:t>Internetpagina</a:t>
            </a:r>
            <a:endParaRPr lang="nl-NL" sz="320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Font typeface="Courier New" pitchFamily="49" charset="0"/>
              <a:buChar char="o"/>
            </a:pPr>
            <a:r>
              <a:rPr lang="nl-NL">
                <a:solidFill>
                  <a:schemeClr val="accent4"/>
                </a:solidFill>
              </a:rPr>
              <a:t>Uitstekende</a:t>
            </a:r>
            <a:r>
              <a:rPr lang="nl-NL" sz="3200">
                <a:solidFill>
                  <a:schemeClr val="accent4"/>
                </a:solidFill>
              </a:rPr>
              <a:t> </a:t>
            </a:r>
            <a:r>
              <a:rPr lang="nl-NL">
                <a:solidFill>
                  <a:schemeClr val="accent4"/>
                </a:solidFill>
              </a:rPr>
              <a:t>reclamevorm</a:t>
            </a:r>
            <a:endParaRPr lang="nl-NL" sz="3200">
              <a:solidFill>
                <a:schemeClr val="accent4"/>
              </a:solidFill>
            </a:endParaRPr>
          </a:p>
          <a:p>
            <a:pPr lvl="3">
              <a:buFont typeface="Webdings" pitchFamily="18" charset="2"/>
              <a:buChar char="ë"/>
            </a:pPr>
            <a:r>
              <a:rPr lang="nl-NL">
                <a:solidFill>
                  <a:srgbClr val="00B050"/>
                </a:solidFill>
              </a:rPr>
              <a:t>Veel informatie</a:t>
            </a:r>
          </a:p>
          <a:p>
            <a:pPr lvl="3">
              <a:buFont typeface="Webdings" pitchFamily="18" charset="2"/>
              <a:buChar char="ë"/>
            </a:pPr>
            <a:r>
              <a:rPr lang="nl-NL">
                <a:solidFill>
                  <a:srgbClr val="00B050"/>
                </a:solidFill>
              </a:rPr>
              <a:t>Altijd beschikbaar</a:t>
            </a:r>
          </a:p>
          <a:p>
            <a:pPr lvl="1">
              <a:buFont typeface="Wingdings" pitchFamily="2" charset="2"/>
              <a:buChar char="§"/>
            </a:pPr>
            <a:r>
              <a:rPr lang="nl-NL">
                <a:solidFill>
                  <a:schemeClr val="accent2">
                    <a:lumMod val="50000"/>
                  </a:schemeClr>
                </a:solidFill>
              </a:rPr>
              <a:t>Telefoongids</a:t>
            </a:r>
            <a:endParaRPr lang="nl-NL" sz="320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Font typeface="Courier New" pitchFamily="49" charset="0"/>
              <a:buChar char="o"/>
            </a:pPr>
            <a:r>
              <a:rPr lang="nl-NL">
                <a:solidFill>
                  <a:schemeClr val="accent4"/>
                </a:solidFill>
              </a:rPr>
              <a:t>Gouden</a:t>
            </a:r>
            <a:r>
              <a:rPr lang="nl-NL" sz="3200">
                <a:solidFill>
                  <a:schemeClr val="accent4"/>
                </a:solidFill>
              </a:rPr>
              <a:t> </a:t>
            </a:r>
            <a:r>
              <a:rPr lang="nl-NL">
                <a:solidFill>
                  <a:schemeClr val="accent4"/>
                </a:solidFill>
              </a:rPr>
              <a:t>Gids</a:t>
            </a:r>
            <a:endParaRPr lang="nl-NL" sz="3200">
              <a:solidFill>
                <a:schemeClr val="accent4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nl-NL">
                <a:solidFill>
                  <a:schemeClr val="accent2">
                    <a:lumMod val="50000"/>
                  </a:schemeClr>
                </a:solidFill>
              </a:rPr>
              <a:t>Aansluiten bij beroeps- of branchevereniging</a:t>
            </a:r>
          </a:p>
          <a:p>
            <a:pPr lvl="1">
              <a:buFont typeface="Wingdings" pitchFamily="2" charset="2"/>
              <a:buChar char="§"/>
            </a:pPr>
            <a:r>
              <a:rPr lang="nl-NL" smtClean="0">
                <a:solidFill>
                  <a:schemeClr val="accent2">
                    <a:lumMod val="50000"/>
                  </a:schemeClr>
                </a:solidFill>
              </a:rPr>
              <a:t>Advertenties </a:t>
            </a:r>
            <a:r>
              <a:rPr lang="nl-NL">
                <a:solidFill>
                  <a:schemeClr val="accent2">
                    <a:lumMod val="50000"/>
                  </a:schemeClr>
                </a:solidFill>
              </a:rPr>
              <a:t>plaatsen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/>
              <a:t>Rechtsvorm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nl-NL"/>
              <a:t>Verschillende vormen van een eigen bedrijf</a:t>
            </a:r>
          </a:p>
          <a:p>
            <a:pPr lvl="1">
              <a:lnSpc>
                <a:spcPct val="90000"/>
              </a:lnSpc>
            </a:pPr>
            <a:r>
              <a:rPr lang="nl-NL"/>
              <a:t>Eenmanszaak</a:t>
            </a:r>
          </a:p>
          <a:p>
            <a:pPr lvl="2">
              <a:lnSpc>
                <a:spcPct val="90000"/>
              </a:lnSpc>
            </a:pPr>
            <a:r>
              <a:rPr lang="nl-NL"/>
              <a:t>Zowel oprichter als eigenaar</a:t>
            </a:r>
          </a:p>
          <a:p>
            <a:pPr lvl="2">
              <a:lnSpc>
                <a:spcPct val="90000"/>
              </a:lnSpc>
            </a:pPr>
            <a:r>
              <a:rPr lang="nl-NL"/>
              <a:t>Het is ook mogelijk om personeel aan te </a:t>
            </a:r>
            <a:r>
              <a:rPr lang="nl-NL" smtClean="0"/>
              <a:t>nemen</a:t>
            </a:r>
            <a:endParaRPr lang="nl-NL"/>
          </a:p>
          <a:p>
            <a:pPr lvl="1">
              <a:lnSpc>
                <a:spcPct val="90000"/>
              </a:lnSpc>
            </a:pPr>
            <a:r>
              <a:rPr lang="nl-NL"/>
              <a:t>Besloten Vennootschap (BV)</a:t>
            </a:r>
          </a:p>
          <a:p>
            <a:pPr lvl="2">
              <a:lnSpc>
                <a:spcPct val="90000"/>
              </a:lnSpc>
            </a:pPr>
            <a:r>
              <a:rPr lang="nl-NL"/>
              <a:t>Een bedrijf met aandeelhouders</a:t>
            </a:r>
          </a:p>
          <a:p>
            <a:pPr lvl="3">
              <a:lnSpc>
                <a:spcPct val="90000"/>
              </a:lnSpc>
            </a:pPr>
            <a:r>
              <a:rPr lang="nl-NL"/>
              <a:t>Geschikt bij grote investeringen en financiële verplichtingen</a:t>
            </a:r>
          </a:p>
          <a:p>
            <a:pPr lvl="1">
              <a:lnSpc>
                <a:spcPct val="90000"/>
              </a:lnSpc>
            </a:pPr>
            <a:r>
              <a:rPr lang="nl-NL"/>
              <a:t>Vennootschap onder Firma (VOF)</a:t>
            </a:r>
          </a:p>
          <a:p>
            <a:pPr lvl="2">
              <a:lnSpc>
                <a:spcPct val="90000"/>
              </a:lnSpc>
            </a:pPr>
            <a:r>
              <a:rPr lang="nl-NL" sz="2700"/>
              <a:t>Samenwerkingsverband met andere freelancers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nl-NL" smtClean="0"/>
              <a:t>Kamer van Koophandel</a:t>
            </a: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Inschrijven</a:t>
            </a:r>
            <a:r>
              <a:rPr lang="nl-NL" sz="2700"/>
              <a:t> Kamer van Koophandel</a:t>
            </a:r>
          </a:p>
          <a:p>
            <a:pPr lvl="1"/>
            <a:r>
              <a:rPr lang="nl-NL"/>
              <a:t>Iedere freelancer moet zich inschrijven</a:t>
            </a:r>
          </a:p>
          <a:p>
            <a:pPr lvl="2"/>
            <a:r>
              <a:rPr lang="nl-NL"/>
              <a:t>Inschrijven tussen de weken voor of na de oprichting van het bedrijf</a:t>
            </a:r>
          </a:p>
          <a:p>
            <a:pPr lvl="1"/>
            <a:r>
              <a:rPr lang="nl-NL"/>
              <a:t>Wat doet de Kamer van Koophandel</a:t>
            </a:r>
          </a:p>
          <a:p>
            <a:pPr lvl="2"/>
            <a:r>
              <a:rPr lang="nl-NL"/>
              <a:t>Bijhouden van het handelsregister</a:t>
            </a:r>
          </a:p>
          <a:p>
            <a:pPr lvl="2"/>
            <a:r>
              <a:rPr lang="nl-NL"/>
              <a:t>Geven van voorlichting aan ondernemers</a:t>
            </a:r>
          </a:p>
          <a:p>
            <a:endParaRPr lang="nl-NL" sz="27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180</Words>
  <Application>Microsoft Office PowerPoint</Application>
  <PresentationFormat>Diavoorstelling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Webdings</vt:lpstr>
      <vt:lpstr>Wingdings</vt:lpstr>
      <vt:lpstr>Office-thema</vt:lpstr>
      <vt:lpstr>Voor jezelf beginnen</vt:lpstr>
      <vt:lpstr>Algemeen</vt:lpstr>
      <vt:lpstr>Het begin</vt:lpstr>
      <vt:lpstr>Aanbod</vt:lpstr>
      <vt:lpstr>Bekendheid</vt:lpstr>
      <vt:lpstr>Rechtsvorm</vt:lpstr>
      <vt:lpstr>Kamer van Koophandel</vt:lpstr>
    </vt:vector>
  </TitlesOfParts>
  <Company>Instruct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 jezelf beginnen</dc:title>
  <dc:creator>Gerard Lodder</dc:creator>
  <cp:lastModifiedBy>Instruct - Paula Felix</cp:lastModifiedBy>
  <cp:revision>30</cp:revision>
  <dcterms:created xsi:type="dcterms:W3CDTF">2008-01-31T08:38:09Z</dcterms:created>
  <dcterms:modified xsi:type="dcterms:W3CDTF">2013-06-13T08:34:02Z</dcterms:modified>
</cp:coreProperties>
</file>