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6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1" r:id="rId4"/>
    <p:sldId id="257" r:id="rId5"/>
    <p:sldId id="258" r:id="rId6"/>
    <p:sldId id="263" r:id="rId7"/>
    <p:sldId id="264" r:id="rId8"/>
  </p:sldIdLst>
  <p:sldSz cx="9144000" cy="6858000" type="screen4x3"/>
  <p:notesSz cx="6858000" cy="9144000"/>
  <p:defaultTextStyle>
    <a:defPPr>
      <a:defRPr lang="nl-NL"/>
    </a:defPPr>
    <a:lvl1pPr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66"/>
    <a:srgbClr val="FFFF00"/>
    <a:srgbClr val="996633"/>
    <a:srgbClr val="FF99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E9661-7C28-478F-AB8F-76BF89793111}" type="doc">
      <dgm:prSet loTypeId="urn:microsoft.com/office/officeart/2005/8/layout/vList3#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982DDD8A-828A-425D-AD94-723932328C66}">
      <dgm:prSet custT="1"/>
      <dgm:spPr/>
      <dgm:t>
        <a:bodyPr/>
        <a:lstStyle/>
        <a:p>
          <a:pPr rtl="0"/>
          <a:r>
            <a:rPr kumimoji="0" lang="nl-NL" sz="24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Een</a:t>
          </a:r>
          <a:r>
            <a:rPr lang="nl-NL" sz="3200" kern="1200" smtClean="0"/>
            <a:t> </a:t>
          </a:r>
          <a:r>
            <a:rPr kumimoji="0" lang="nl-NL" sz="24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overzicht</a:t>
          </a:r>
          <a:r>
            <a:rPr kumimoji="0" lang="nl-NL" sz="16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...</a:t>
          </a:r>
          <a:endParaRPr kumimoji="0" lang="nl-NL" sz="2400" b="1" kern="1200" cap="all" spc="0" baseline="0">
            <a:effectDag name="">
              <a:cont type="tree" name="">
                <a:effect ref="fillLine"/>
                <a:outerShdw dist="38100" dir="13500000" algn="br">
                  <a:srgbClr val="FFDD55"/>
                </a:outerShdw>
              </a:cont>
              <a:cont type="tree" name="">
                <a:effect ref="fillLine"/>
                <a:outerShdw dist="38100" dir="2700000" algn="tl">
                  <a:srgbClr val="997A00"/>
                </a:outerShdw>
              </a:cont>
              <a:effect ref="fillLine"/>
            </a:effectDag>
            <a:latin typeface="+mj-lt"/>
            <a:ea typeface="+mj-ea"/>
            <a:cs typeface="+mj-cs"/>
          </a:endParaRPr>
        </a:p>
      </dgm:t>
    </dgm:pt>
    <dgm:pt modelId="{EF2F1483-3849-4E63-A397-707611955D98}" type="parTrans" cxnId="{DB453D31-C5CA-4A86-9FA2-07BF4E4C9699}">
      <dgm:prSet/>
      <dgm:spPr/>
      <dgm:t>
        <a:bodyPr/>
        <a:lstStyle/>
        <a:p>
          <a:endParaRPr lang="nl-NL"/>
        </a:p>
      </dgm:t>
    </dgm:pt>
    <dgm:pt modelId="{4841A728-99B5-47AC-990C-857094F02982}" type="sibTrans" cxnId="{DB453D31-C5CA-4A86-9FA2-07BF4E4C9699}">
      <dgm:prSet/>
      <dgm:spPr/>
      <dgm:t>
        <a:bodyPr/>
        <a:lstStyle/>
        <a:p>
          <a:endParaRPr lang="nl-NL"/>
        </a:p>
      </dgm:t>
    </dgm:pt>
    <dgm:pt modelId="{7ED5E282-C84E-4564-B7A5-8D94DF0121DC}" type="pres">
      <dgm:prSet presAssocID="{934E9661-7C28-478F-AB8F-76BF8979311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9B73F4F-C70E-439C-94DF-039933905367}" type="pres">
      <dgm:prSet presAssocID="{982DDD8A-828A-425D-AD94-723932328C66}" presName="composite" presStyleCnt="0"/>
      <dgm:spPr/>
    </dgm:pt>
    <dgm:pt modelId="{9C06EE23-2330-4535-868C-A99449A23310}" type="pres">
      <dgm:prSet presAssocID="{982DDD8A-828A-425D-AD94-723932328C66}" presName="imgShp" presStyleLbl="fgImgPlace1" presStyleIdx="0" presStyleCnt="1" custLinFactNeighborX="-181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576B6B8-749A-4B1A-B460-B1AE1C2419D1}" type="pres">
      <dgm:prSet presAssocID="{982DDD8A-828A-425D-AD94-723932328C6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9D4C31-1A18-4FF6-B672-97B8909D9ECA}" type="presOf" srcId="{982DDD8A-828A-425D-AD94-723932328C66}" destId="{4576B6B8-749A-4B1A-B460-B1AE1C2419D1}" srcOrd="0" destOrd="0" presId="urn:microsoft.com/office/officeart/2005/8/layout/vList3#2"/>
    <dgm:cxn modelId="{3A013553-7138-4797-B4E4-BE1C0AB95455}" type="presOf" srcId="{934E9661-7C28-478F-AB8F-76BF89793111}" destId="{7ED5E282-C84E-4564-B7A5-8D94DF0121DC}" srcOrd="0" destOrd="0" presId="urn:microsoft.com/office/officeart/2005/8/layout/vList3#2"/>
    <dgm:cxn modelId="{DB453D31-C5CA-4A86-9FA2-07BF4E4C9699}" srcId="{934E9661-7C28-478F-AB8F-76BF89793111}" destId="{982DDD8A-828A-425D-AD94-723932328C66}" srcOrd="0" destOrd="0" parTransId="{EF2F1483-3849-4E63-A397-707611955D98}" sibTransId="{4841A728-99B5-47AC-990C-857094F02982}"/>
    <dgm:cxn modelId="{DEDD4820-3432-4323-83F2-3EB36379ECAD}" type="presParOf" srcId="{7ED5E282-C84E-4564-B7A5-8D94DF0121DC}" destId="{19B73F4F-C70E-439C-94DF-039933905367}" srcOrd="0" destOrd="0" presId="urn:microsoft.com/office/officeart/2005/8/layout/vList3#2"/>
    <dgm:cxn modelId="{A0D39459-701F-4C33-8C01-F3502B0BB1C9}" type="presParOf" srcId="{19B73F4F-C70E-439C-94DF-039933905367}" destId="{9C06EE23-2330-4535-868C-A99449A23310}" srcOrd="0" destOrd="0" presId="urn:microsoft.com/office/officeart/2005/8/layout/vList3#2"/>
    <dgm:cxn modelId="{B39CD835-E828-44B5-BC0A-9E86A7DB0CE0}" type="presParOf" srcId="{19B73F4F-C70E-439C-94DF-039933905367}" destId="{4576B6B8-749A-4B1A-B460-B1AE1C2419D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6B6B8-749A-4B1A-B460-B1AE1C2419D1}">
      <dsp:nvSpPr>
        <dsp:cNvPr id="0" name=""/>
        <dsp:cNvSpPr/>
      </dsp:nvSpPr>
      <dsp:spPr>
        <a:xfrm rot="10800000">
          <a:off x="2031512" y="0"/>
          <a:ext cx="5938262" cy="214314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5065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nl-NL" sz="24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Een</a:t>
          </a:r>
          <a:r>
            <a:rPr lang="nl-NL" sz="3200" kern="1200" smtClean="0"/>
            <a:t> </a:t>
          </a:r>
          <a:r>
            <a:rPr kumimoji="0" lang="nl-NL" sz="24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overzicht</a:t>
          </a:r>
          <a:r>
            <a:rPr kumimoji="0" lang="nl-NL" sz="1600" b="1" kern="1200" cap="all" spc="0" baseline="0" smtClean="0">
              <a:effectDag name="">
                <a:cont type="tree" name="">
                  <a:effect ref="fillLine"/>
                  <a:outerShdw dist="38100" dir="13500000" algn="br">
                    <a:srgbClr val="FFDD55"/>
                  </a:outerShdw>
                </a:cont>
                <a:cont type="tree" name="">
                  <a:effect ref="fillLine"/>
                  <a:outerShdw dist="38100" dir="2700000" algn="tl">
                    <a:srgbClr val="997A00"/>
                  </a:outerShdw>
                </a:cont>
                <a:effect ref="fillLine"/>
              </a:effectDag>
              <a:latin typeface="+mj-lt"/>
              <a:ea typeface="+mj-ea"/>
              <a:cs typeface="+mj-cs"/>
            </a:rPr>
            <a:t>...</a:t>
          </a:r>
          <a:endParaRPr kumimoji="0" lang="nl-NL" sz="2400" b="1" kern="1200" cap="all" spc="0" baseline="0">
            <a:effectDag name="">
              <a:cont type="tree" name="">
                <a:effect ref="fillLine"/>
                <a:outerShdw dist="38100" dir="13500000" algn="br">
                  <a:srgbClr val="FFDD55"/>
                </a:outerShdw>
              </a:cont>
              <a:cont type="tree" name="">
                <a:effect ref="fillLine"/>
                <a:outerShdw dist="38100" dir="2700000" algn="tl">
                  <a:srgbClr val="997A00"/>
                </a:outerShdw>
              </a:cont>
              <a:effect ref="fillLine"/>
            </a:effectDag>
            <a:latin typeface="+mj-lt"/>
            <a:ea typeface="+mj-ea"/>
            <a:cs typeface="+mj-cs"/>
          </a:endParaRPr>
        </a:p>
      </dsp:txBody>
      <dsp:txXfrm rot="10800000">
        <a:off x="2567297" y="0"/>
        <a:ext cx="5402477" cy="2143140"/>
      </dsp:txXfrm>
    </dsp:sp>
    <dsp:sp modelId="{9C06EE23-2330-4535-868C-A99449A23310}">
      <dsp:nvSpPr>
        <dsp:cNvPr id="0" name=""/>
        <dsp:cNvSpPr/>
      </dsp:nvSpPr>
      <dsp:spPr>
        <a:xfrm>
          <a:off x="571498" y="0"/>
          <a:ext cx="2143140" cy="214314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439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fld id="{85717DB4-63AD-4B14-A092-7875674C14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9655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17DB4-63AD-4B14-A092-7875674C14B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735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6" name="Tijdelijke aanduiding voor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6EBF-68FF-4C00-BFA5-99D2936E73B2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1EEBE3-8B20-4887-8C52-9192AC4DA7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C201-4C49-40F5-8239-4A27314D6A25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D7-824A-439F-89DD-0471A25D35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C5A62-7EF5-4FD7-8089-4ECE6E464FE2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BFFC-CBC1-47AA-85A6-AC96FB9505D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7" name="Tijdelijke aanduiding voor inhoud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CF11-7ECF-4AB1-BE84-4F91BD99BB67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83B5FCE-BE5E-4664-9A24-857D6365595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EB09-06E8-4254-8E57-EC294D090230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496CC-2EAF-4F2A-9905-5F31BAACC0E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C0F8-0803-4697-8F0A-1F651C83CEBF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525C-F029-41C4-B61D-1B91B486B2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8" name="Tijdelijke aanduiding voor inhoud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4651-EA89-45D3-AED8-4BB732833EE6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664CEA-B923-480F-B661-7A847A1817B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1590-8C49-4685-A727-94FD07466BA1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AB031-B67B-43B9-B00D-7DB267996AC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6380-EC86-40AD-8F9B-4B5A6F7C2972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4" name="Tijdelijke aanduiding voor voettekst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8103B-E035-4BB2-8B93-4E83B7BB344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ED83-EEC8-41E4-A44F-995F651ACA40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9" name="Tijdelijke aanduiding voor voettekst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6EF6F-1C4B-4DFA-B4F7-7EA850E8646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A996B-C309-47D2-B6DE-AD666C3DCD6B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A3C52-C5FC-467F-B051-2B943696C2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6" name="Tijdelijke aanduiding voor teks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2E2F69-7883-4924-ABFD-1098FD174417}" type="datetime8">
              <a:rPr lang="nl-NL" smtClean="0"/>
              <a:pPr/>
              <a:t>13-6-2013 10:23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nl-NL" smtClean="0"/>
              <a:t>Cursus PowerPoint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8B8DD-4557-42F2-83FA-F8A70DE061E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nl-NL" b="1">
                <a:solidFill>
                  <a:srgbClr val="FFCC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DD55"/>
                    </a:outerShdw>
                  </a:cont>
                  <a:cont type="tree" name="">
                    <a:effect ref="fillLine"/>
                    <a:outerShdw dist="38100" dir="2700000" algn="tl">
                      <a:srgbClr val="997A00"/>
                    </a:outerShdw>
                  </a:cont>
                  <a:effect ref="fillLine"/>
                </a:effectDag>
              </a:rPr>
              <a:t>Nederlandse Waddeneilanden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214282" y="3571876"/>
          <a:ext cx="8929718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Afbeelding:W W West Frisian Islan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303" y="1357298"/>
            <a:ext cx="8735697" cy="5500702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Vijf eilanden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r"/>
            <a:fld id="{A182A440-30C8-495D-812B-9920975D78F4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2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643188"/>
            <a:ext cx="3071813" cy="1500187"/>
          </a:xfrm>
          <a:ln cap="flat"/>
        </p:spPr>
        <p:txBody>
          <a:bodyPr>
            <a:normAutofit/>
          </a:bodyPr>
          <a:lstStyle/>
          <a:p>
            <a:endParaRPr lang="nl-NL" sz="2400" dirty="0">
              <a:solidFill>
                <a:srgbClr val="FFC000"/>
              </a:solidFill>
            </a:endParaRPr>
          </a:p>
          <a:p>
            <a:r>
              <a:rPr lang="nl-NL" sz="2400" dirty="0" smtClean="0">
                <a:solidFill>
                  <a:srgbClr val="FFC000"/>
                </a:solidFill>
              </a:rPr>
              <a:t>Terschelling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500166" y="3643314"/>
            <a:ext cx="1928826" cy="1214446"/>
          </a:xfrm>
          <a:prstGeom prst="rect">
            <a:avLst/>
          </a:prstGeom>
          <a:ln cap="flat"/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nl-NL" b="0" i="0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nl-NL" b="0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Vlieland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14348" y="5000636"/>
            <a:ext cx="1928826" cy="1500198"/>
          </a:xfrm>
          <a:prstGeom prst="rect">
            <a:avLst/>
          </a:prstGeom>
          <a:ln cap="flat"/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nl-NL" b="0" i="0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nl-NL" b="0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Texel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4357686" y="2071678"/>
            <a:ext cx="2714644" cy="1500198"/>
          </a:xfrm>
          <a:prstGeom prst="rect">
            <a:avLst/>
          </a:prstGeom>
          <a:ln cap="flat"/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nl-NL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nl-NL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Ameland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357950" y="1785926"/>
            <a:ext cx="3571900" cy="1500198"/>
          </a:xfrm>
          <a:prstGeom prst="rect">
            <a:avLst/>
          </a:prstGeom>
          <a:ln cap="flat"/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nl-NL" b="0" i="0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lang="en-US" i="0" u="none" smtClean="0">
                <a:solidFill>
                  <a:srgbClr val="FFC000"/>
                </a:solidFill>
                <a:latin typeface="+mn-lt"/>
              </a:rPr>
              <a:t>Schiermonnikoog</a:t>
            </a:r>
            <a:endParaRPr kumimoji="0" lang="nl-NL" b="0" i="0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tex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7163" y="3300413"/>
            <a:ext cx="4489450" cy="2790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Texel</a:t>
            </a:r>
            <a:endParaRPr lang="nl-NL"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98"/>
            <a:ext cx="7772400" cy="4998262"/>
          </a:xfrm>
          <a:ln cap="flat"/>
        </p:spPr>
        <p:txBody>
          <a:bodyPr>
            <a:normAutofit fontScale="85000" lnSpcReduction="20000"/>
          </a:bodyPr>
          <a:lstStyle/>
          <a:p>
            <a:r>
              <a:rPr lang="nl-NL" smtClean="0"/>
              <a:t>Nederland </a:t>
            </a:r>
            <a:r>
              <a:rPr lang="nl-NL"/>
              <a:t>in het </a:t>
            </a:r>
            <a:r>
              <a:rPr lang="nl-NL" smtClean="0"/>
              <a:t>klein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/>
              <a:t>Het grootste eiland</a:t>
            </a:r>
          </a:p>
          <a:p>
            <a:pPr lvl="1">
              <a:lnSpc>
                <a:spcPct val="100000"/>
              </a:lnSpc>
            </a:pPr>
            <a:r>
              <a:rPr lang="nl-NL"/>
              <a:t>13000 inwoners</a:t>
            </a:r>
          </a:p>
          <a:p>
            <a:pPr lvl="1">
              <a:lnSpc>
                <a:spcPct val="100000"/>
              </a:lnSpc>
            </a:pPr>
            <a:r>
              <a:rPr lang="nl-NL"/>
              <a:t>Zeven dorpen</a:t>
            </a:r>
          </a:p>
          <a:p>
            <a:pPr lvl="1">
              <a:lnSpc>
                <a:spcPct val="100000"/>
              </a:lnSpc>
            </a:pPr>
            <a:r>
              <a:rPr lang="nl-NL"/>
              <a:t>30 km strand</a:t>
            </a:r>
          </a:p>
          <a:p>
            <a:pPr>
              <a:lnSpc>
                <a:spcPct val="100000"/>
              </a:lnSpc>
            </a:pPr>
            <a:r>
              <a:rPr lang="nl-NL"/>
              <a:t>Hoogtepunten</a:t>
            </a:r>
          </a:p>
          <a:p>
            <a:pPr lvl="1">
              <a:lnSpc>
                <a:spcPct val="100000"/>
              </a:lnSpc>
            </a:pPr>
            <a:r>
              <a:rPr lang="nl-NL"/>
              <a:t>Slufter</a:t>
            </a:r>
          </a:p>
          <a:p>
            <a:pPr lvl="1">
              <a:lnSpc>
                <a:spcPct val="100000"/>
              </a:lnSpc>
            </a:pPr>
            <a:r>
              <a:rPr lang="nl-NL"/>
              <a:t>Musea</a:t>
            </a:r>
          </a:p>
          <a:p>
            <a:pPr>
              <a:lnSpc>
                <a:spcPct val="100000"/>
              </a:lnSpc>
            </a:pPr>
            <a:r>
              <a:rPr lang="nl-NL"/>
              <a:t>Veerboot</a:t>
            </a:r>
          </a:p>
          <a:p>
            <a:pPr lvl="1">
              <a:lnSpc>
                <a:spcPct val="100000"/>
              </a:lnSpc>
            </a:pPr>
            <a:r>
              <a:rPr lang="nl-NL"/>
              <a:t>Vanaf Den Helder</a:t>
            </a:r>
          </a:p>
          <a:p>
            <a:pPr lvl="1">
              <a:lnSpc>
                <a:spcPct val="100000"/>
              </a:lnSpc>
            </a:pPr>
            <a:r>
              <a:rPr lang="nl-NL"/>
              <a:t>20 minuten</a:t>
            </a:r>
          </a:p>
          <a:p>
            <a:pPr lvl="1">
              <a:lnSpc>
                <a:spcPct val="100000"/>
              </a:lnSpc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r"/>
            <a:fld id="{D68B14BB-913D-4FCC-AA54-DBDD1F1210F8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3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Vlieland</a:t>
            </a:r>
            <a:endParaRPr lang="en-US">
              <a:cs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00"/>
            <a:ext cx="7772400" cy="4996800"/>
          </a:xfrm>
          <a:ln cap="flat"/>
        </p:spPr>
        <p:txBody>
          <a:bodyPr>
            <a:normAutofit fontScale="92500" lnSpcReduction="10000"/>
          </a:bodyPr>
          <a:lstStyle/>
          <a:p>
            <a:r>
              <a:rPr lang="nl-NL" smtClean="0"/>
              <a:t>Het </a:t>
            </a:r>
            <a:r>
              <a:rPr lang="nl-NL"/>
              <a:t>verst van het vaste land</a:t>
            </a:r>
          </a:p>
          <a:p>
            <a:pPr>
              <a:lnSpc>
                <a:spcPct val="100000"/>
              </a:lnSpc>
            </a:pPr>
            <a:r>
              <a:rPr lang="nl-NL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/>
              <a:t>1150 inwoners</a:t>
            </a:r>
          </a:p>
          <a:p>
            <a:pPr lvl="1">
              <a:lnSpc>
                <a:spcPct val="100000"/>
              </a:lnSpc>
            </a:pPr>
            <a:r>
              <a:rPr lang="nl-NL"/>
              <a:t>1 dorp</a:t>
            </a:r>
          </a:p>
          <a:p>
            <a:pPr lvl="1">
              <a:lnSpc>
                <a:spcPct val="100000"/>
              </a:lnSpc>
            </a:pPr>
            <a:r>
              <a:rPr lang="nl-NL"/>
              <a:t>12 km strand</a:t>
            </a:r>
          </a:p>
          <a:p>
            <a:pPr>
              <a:lnSpc>
                <a:spcPct val="100000"/>
              </a:lnSpc>
              <a:buNone/>
            </a:pPr>
            <a:endParaRPr lang="nl-NL"/>
          </a:p>
          <a:p>
            <a:pPr>
              <a:lnSpc>
                <a:spcPct val="100000"/>
              </a:lnSpc>
            </a:pPr>
            <a:r>
              <a:rPr lang="nl-NL"/>
              <a:t>Veerboot</a:t>
            </a:r>
          </a:p>
          <a:p>
            <a:pPr lvl="1">
              <a:lnSpc>
                <a:spcPct val="100000"/>
              </a:lnSpc>
            </a:pPr>
            <a:r>
              <a:rPr lang="nl-NL"/>
              <a:t>De normale veerboot</a:t>
            </a:r>
          </a:p>
          <a:p>
            <a:pPr lvl="2">
              <a:lnSpc>
                <a:spcPct val="100000"/>
              </a:lnSpc>
            </a:pPr>
            <a:r>
              <a:rPr lang="nl-NL"/>
              <a:t>Overtocht van anderhalf uur</a:t>
            </a:r>
          </a:p>
          <a:p>
            <a:pPr lvl="1">
              <a:lnSpc>
                <a:spcPct val="100000"/>
              </a:lnSpc>
            </a:pPr>
            <a:r>
              <a:rPr lang="nl-NL"/>
              <a:t>De Koegelwieck</a:t>
            </a:r>
          </a:p>
          <a:p>
            <a:pPr lvl="2">
              <a:lnSpc>
                <a:spcPct val="100000"/>
              </a:lnSpc>
            </a:pPr>
            <a:r>
              <a:rPr lang="nl-NL"/>
              <a:t>Overtocht van 90 minuten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r"/>
            <a:fld id="{3DD5021B-44FC-47C4-8B25-66872E6F0D15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4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7" name="Picture 9" descr="800px-Koegelwie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832225"/>
            <a:ext cx="3008313" cy="225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 descr="Terschelling_De_Boschplaat_000443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642918"/>
            <a:ext cx="3587756" cy="2368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Terschelling</a:t>
            </a:r>
            <a:endParaRPr lang="en-US">
              <a:cs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00"/>
            <a:ext cx="7772400" cy="4996800"/>
          </a:xfrm>
          <a:ln cap="flat"/>
        </p:spPr>
        <p:txBody>
          <a:bodyPr>
            <a:normAutofit/>
          </a:bodyPr>
          <a:lstStyle/>
          <a:p>
            <a:r>
              <a:rPr lang="nl-NL" sz="2800"/>
              <a:t>Kenmerken</a:t>
            </a:r>
          </a:p>
          <a:p>
            <a:pPr lvl="1"/>
            <a:r>
              <a:rPr lang="nl-NL" sz="2400"/>
              <a:t>5000 inwoners</a:t>
            </a:r>
          </a:p>
          <a:p>
            <a:pPr lvl="1"/>
            <a:r>
              <a:rPr lang="nl-NL" sz="2400"/>
              <a:t>4 dorpen</a:t>
            </a:r>
          </a:p>
          <a:p>
            <a:pPr lvl="1"/>
            <a:r>
              <a:rPr lang="nl-NL" sz="2400"/>
              <a:t>30 km strand </a:t>
            </a:r>
          </a:p>
          <a:p>
            <a:pPr lvl="1"/>
            <a:r>
              <a:rPr lang="nl-NL" sz="2400"/>
              <a:t>Natuurreservaat De Boschplaat</a:t>
            </a:r>
          </a:p>
          <a:p>
            <a:endParaRPr lang="nl-NL" sz="2800"/>
          </a:p>
          <a:p>
            <a:r>
              <a:rPr lang="nl-NL" sz="2800"/>
              <a:t>Veerboot</a:t>
            </a:r>
          </a:p>
          <a:p>
            <a:pPr lvl="1"/>
            <a:r>
              <a:rPr lang="nl-NL" sz="2400"/>
              <a:t>Ook een snelle en langzame boot</a:t>
            </a:r>
          </a:p>
          <a:p>
            <a:pPr lvl="1"/>
            <a:r>
              <a:rPr lang="nl-NL" sz="2400"/>
              <a:t>Vertrekt uit Harlingen</a:t>
            </a:r>
          </a:p>
          <a:p>
            <a:pPr lvl="1">
              <a:buFont typeface="Wingdings" pitchFamily="2" charset="2"/>
              <a:buNone/>
            </a:pPr>
            <a:endParaRPr lang="nl-NL" sz="240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r"/>
            <a:fld id="{0B429E7F-E860-44CA-B645-D075A4A27354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5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Ameland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00"/>
            <a:ext cx="7772400" cy="4996800"/>
          </a:xfrm>
          <a:ln cap="flat"/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nl-NL"/>
              <a:t>Kenmerken</a:t>
            </a:r>
          </a:p>
          <a:p>
            <a:pPr lvl="1"/>
            <a:r>
              <a:rPr lang="nl-NL"/>
              <a:t>4 dorpen</a:t>
            </a:r>
          </a:p>
          <a:p>
            <a:pPr lvl="2"/>
            <a:r>
              <a:rPr lang="nl-NL"/>
              <a:t>3200 inwoners</a:t>
            </a:r>
          </a:p>
          <a:p>
            <a:pPr lvl="1"/>
            <a:r>
              <a:rPr lang="nl-NL"/>
              <a:t>100 km fietspad</a:t>
            </a:r>
          </a:p>
          <a:p>
            <a:pPr lvl="1"/>
            <a:r>
              <a:rPr lang="nl-NL"/>
              <a:t>Groot aantal uitgaansgelegenheden</a:t>
            </a:r>
          </a:p>
          <a:p>
            <a:pPr lvl="2"/>
            <a:r>
              <a:rPr lang="nl-NL"/>
              <a:t>Restaurants</a:t>
            </a:r>
          </a:p>
          <a:p>
            <a:pPr lvl="2"/>
            <a:r>
              <a:rPr lang="nl-NL"/>
              <a:t>Cafés</a:t>
            </a:r>
          </a:p>
          <a:p>
            <a:pPr lvl="2"/>
            <a:r>
              <a:rPr lang="nl-NL"/>
              <a:t>Discotheken</a:t>
            </a:r>
          </a:p>
          <a:p>
            <a:pPr lvl="2"/>
            <a:r>
              <a:rPr lang="nl-NL"/>
              <a:t>Musea</a:t>
            </a:r>
          </a:p>
          <a:p>
            <a:r>
              <a:rPr lang="nl-NL"/>
              <a:t>Veerboot</a:t>
            </a:r>
          </a:p>
          <a:p>
            <a:pPr lvl="1"/>
            <a:r>
              <a:rPr lang="nl-NL"/>
              <a:t>45 minuten</a:t>
            </a:r>
          </a:p>
          <a:p>
            <a:pPr lvl="1"/>
            <a:r>
              <a:rPr lang="nl-NL"/>
              <a:t>Vanuit Holwerd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vert="horz" anchor="b">
            <a:normAutofit fontScale="85000" lnSpcReduction="20000"/>
          </a:bodyPr>
          <a:lstStyle/>
          <a:p>
            <a:pPr algn="r"/>
            <a:fld id="{8D67FC1A-880D-454E-A19B-13CBBC3B39A8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6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21" name="Picture 5" descr="nieuws_22_amel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8780" y="3903684"/>
            <a:ext cx="4618946" cy="2311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Schiermonnikoog-Duinopga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256"/>
            <a:ext cx="2690279" cy="201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Schiermonnikoog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57200"/>
            <a:ext cx="7772400" cy="4996800"/>
          </a:xfrm>
          <a:ln cap="flat"/>
        </p:spPr>
        <p:txBody>
          <a:bodyPr>
            <a:normAutofit fontScale="92500" lnSpcReduction="20000"/>
          </a:bodyPr>
          <a:lstStyle/>
          <a:p>
            <a:r>
              <a:rPr lang="nl-NL"/>
              <a:t>Kenmerken</a:t>
            </a:r>
          </a:p>
          <a:p>
            <a:pPr lvl="1"/>
            <a:r>
              <a:rPr lang="nl-NL"/>
              <a:t>1 dorp, 1000 inwoners</a:t>
            </a:r>
          </a:p>
          <a:p>
            <a:pPr lvl="1"/>
            <a:r>
              <a:rPr lang="nl-NL"/>
              <a:t>Kleinste eiland van de Nederlandse waddeneilanden</a:t>
            </a:r>
          </a:p>
          <a:p>
            <a:pPr lvl="1"/>
            <a:r>
              <a:rPr lang="nl-NL"/>
              <a:t>Breedste strand van Europa</a:t>
            </a:r>
          </a:p>
          <a:p>
            <a:pPr lvl="2"/>
            <a:r>
              <a:rPr lang="en-US">
                <a:cs typeface="Arial" charset="0"/>
              </a:rPr>
              <a:t>Groeit nog steeds</a:t>
            </a:r>
          </a:p>
          <a:p>
            <a:pPr>
              <a:buNone/>
            </a:pPr>
            <a:endParaRPr lang="en-US">
              <a:cs typeface="Arial" charset="0"/>
            </a:endParaRPr>
          </a:p>
          <a:p>
            <a:r>
              <a:rPr lang="en-US" smtClean="0">
                <a:cs typeface="Arial" charset="0"/>
              </a:rPr>
              <a:t>Hele </a:t>
            </a:r>
            <a:r>
              <a:rPr lang="en-US">
                <a:cs typeface="Arial" charset="0"/>
              </a:rPr>
              <a:t>eiland is een Nationaal Park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Veerboot</a:t>
            </a:r>
          </a:p>
          <a:p>
            <a:pPr lvl="1"/>
            <a:r>
              <a:rPr lang="en-US">
                <a:cs typeface="Arial" charset="0"/>
              </a:rPr>
              <a:t>45 minuten</a:t>
            </a:r>
          </a:p>
          <a:p>
            <a:pPr lvl="1"/>
            <a:r>
              <a:rPr lang="en-US">
                <a:cs typeface="Arial" charset="0"/>
              </a:rPr>
              <a:t>Vanuit Lauwersoog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vert="horz" anchor="b">
            <a:normAutofit fontScale="85000" lnSpcReduction="20000"/>
          </a:bodyPr>
          <a:lstStyle/>
          <a:p>
            <a:pPr algn="r"/>
            <a:fld id="{82820306-92D5-4B8D-B072-10832544489D}" type="slidenum">
              <a:rPr lang="nl-NL" sz="1400" b="1" i="0" u="none">
                <a:solidFill>
                  <a:schemeClr val="tx2">
                    <a:lumMod val="75000"/>
                  </a:schemeClr>
                </a:solidFill>
              </a:rPr>
              <a:pPr algn="r"/>
              <a:t>7</a:t>
            </a:fld>
            <a:endParaRPr lang="nl-NL" sz="1400" b="1" i="0" u="none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1053538</TotalTime>
  <Words>147</Words>
  <Application>Microsoft Office PowerPoint</Application>
  <PresentationFormat>Diavoorstelling (4:3)</PresentationFormat>
  <Paragraphs>80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Franklin Gothic Book</vt:lpstr>
      <vt:lpstr>Franklin Gothic Medium</vt:lpstr>
      <vt:lpstr>Times New Roman</vt:lpstr>
      <vt:lpstr>Wingdings</vt:lpstr>
      <vt:lpstr>Wingdings 2</vt:lpstr>
      <vt:lpstr>Trek</vt:lpstr>
      <vt:lpstr>Nederlandse Waddeneilanden</vt:lpstr>
      <vt:lpstr>Vijf eilanden</vt:lpstr>
      <vt:lpstr>Texel</vt:lpstr>
      <vt:lpstr>Vlieland</vt:lpstr>
      <vt:lpstr>Terschelling</vt:lpstr>
      <vt:lpstr>Ameland</vt:lpstr>
      <vt:lpstr>Schiermonnikoog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Nederlandse Waddeneilanden</dc:title>
  <dc:creator>Instruct</dc:creator>
  <cp:lastModifiedBy>Instruct - Paula Felix</cp:lastModifiedBy>
  <cp:revision>45</cp:revision>
  <dcterms:created xsi:type="dcterms:W3CDTF">1997-01-31T21:02:06Z</dcterms:created>
  <dcterms:modified xsi:type="dcterms:W3CDTF">2013-06-13T08:28:01Z</dcterms:modified>
</cp:coreProperties>
</file>