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16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C9EF"/>
    <a:srgbClr val="FFFFCC"/>
    <a:srgbClr val="FF0033"/>
    <a:srgbClr val="FF663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85" d="100"/>
          <a:sy n="85" d="100"/>
        </p:scale>
        <p:origin x="90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66" d="100"/>
          <a:sy n="66" d="100"/>
        </p:scale>
        <p:origin x="-2820" y="-14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58962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400" i="1"/>
            </a:lvl1pPr>
          </a:lstStyle>
          <a:p>
            <a:r>
              <a:rPr lang="nl-NL"/>
              <a:t>Papier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400" i="1"/>
            </a:lvl1pPr>
          </a:lstStyle>
          <a:p>
            <a:endParaRPr lang="nl-NL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400" i="1"/>
            </a:lvl1pPr>
          </a:lstStyle>
          <a:p>
            <a:endParaRPr lang="nl-N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400" i="1"/>
            </a:lvl1pPr>
          </a:lstStyle>
          <a:p>
            <a:fld id="{F954957D-DB0C-454F-A685-1A91DD050E9C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77336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7620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6280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nl-NL" smtClean="0"/>
              <a:t>In zogenaamde matrixprinters werd</a:t>
            </a:r>
            <a:r>
              <a:rPr lang="nl-NL" baseline="0" smtClean="0"/>
              <a:t> vroeger ketting</a:t>
            </a:r>
            <a:r>
              <a:rPr lang="nl-NL" smtClean="0"/>
              <a:t>papier gebruikt (met </a:t>
            </a:r>
            <a:r>
              <a:rPr lang="nl-NL"/>
              <a:t>of zonder </a:t>
            </a:r>
            <a:r>
              <a:rPr lang="nl-NL" smtClean="0"/>
              <a:t>perforatie).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2263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nl-NL"/>
              <a:t>80 grams papier gaat in principe moeiteloos door alle printers.</a:t>
            </a:r>
          </a:p>
          <a:p>
            <a:r>
              <a:rPr lang="nl-NL"/>
              <a:t>De meeste printers kunnen tot 120 grams </a:t>
            </a:r>
            <a:r>
              <a:rPr lang="nl-NL" smtClean="0"/>
              <a:t>eenvoudig aan</a:t>
            </a:r>
            <a:r>
              <a:rPr lang="nl-NL"/>
              <a:t>.</a:t>
            </a:r>
          </a:p>
          <a:p>
            <a:r>
              <a:rPr lang="nl-NL"/>
              <a:t>In matrixprinters wordt vaak 70 grams of zelfs 60 grams gebruikt. Er zijn echter ook soorten van 80 grams en zwaarder in kettingpapier.</a:t>
            </a:r>
          </a:p>
        </p:txBody>
      </p:sp>
    </p:spTree>
    <p:extLst>
      <p:ext uri="{BB962C8B-B14F-4D97-AF65-F5344CB8AC3E}">
        <p14:creationId xmlns:p14="http://schemas.microsoft.com/office/powerpoint/2010/main" val="3008137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4071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0042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nl-NL"/>
              <a:t>Diverse soorten karton zijn in </a:t>
            </a:r>
            <a:r>
              <a:rPr lang="nl-NL" smtClean="0"/>
              <a:t>ontwikkeling</a:t>
            </a:r>
            <a:endParaRPr lang="nl-NL"/>
          </a:p>
          <a:p>
            <a:r>
              <a:rPr lang="nl-NL"/>
              <a:t>let op of je printer het papier kan verwerken en niet vastloopt</a:t>
            </a:r>
          </a:p>
        </p:txBody>
      </p:sp>
    </p:spTree>
    <p:extLst>
      <p:ext uri="{BB962C8B-B14F-4D97-AF65-F5344CB8AC3E}">
        <p14:creationId xmlns:p14="http://schemas.microsoft.com/office/powerpoint/2010/main" val="804906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3F5D3E1-865A-4285-9FF6-C84DE2B4890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E4E8-2DDE-428E-A9F0-A02097E1ECC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34B7194-7C60-4548-8A31-4A1F41888D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603FF8D-FCD4-4895-89D4-87D78FC9DDF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E94F3F-60B2-40EC-84F3-4D1158885CD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82D8-F9E5-4202-8321-14CCCCD5A0C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48C5B3C-444F-4C26-B677-8BD6B5CB39B0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F0CAD52-1DC1-49FB-AC24-B08BA56A70C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1D494F-945F-4BDE-885A-8C7086E51CA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D861CDA-3636-4335-AF8F-38A3F412257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DB42EF5-7308-4DB7-AB7B-22EF99E851C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BC5843F-03BF-4C23-9A40-677A7F8CC67A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nl-NL" sz="2000">
                <a:solidFill>
                  <a:schemeClr val="bg1"/>
                </a:solidFill>
              </a:rPr>
              <a:t>In soorten en maten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nl-NL" sz="5400"/>
              <a:t>Papier</a:t>
            </a:r>
            <a:endParaRPr lang="nl-NL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nl-NL" sz="4000"/>
              <a:t>Perfect papier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nl-NL" sz="3200"/>
              <a:t>Afdruk afhankelijk van papiersoort:</a:t>
            </a:r>
          </a:p>
          <a:p>
            <a:pPr lvl="1"/>
            <a:r>
              <a:rPr lang="nl-NL" sz="2800"/>
              <a:t>Laserpapier</a:t>
            </a:r>
          </a:p>
          <a:p>
            <a:pPr lvl="1"/>
            <a:r>
              <a:rPr lang="nl-NL" sz="2800"/>
              <a:t>Inkjetpapier</a:t>
            </a:r>
          </a:p>
          <a:p>
            <a:pPr lvl="1"/>
            <a:r>
              <a:rPr lang="nl-NL" sz="2800"/>
              <a:t>“Standaardpapier”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sz="4000"/>
              <a:t>Gewicht</a:t>
            </a:r>
            <a:endParaRPr lang="nl-NL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nl-NL" sz="3200"/>
              <a:t>Dikte papier:</a:t>
            </a:r>
          </a:p>
          <a:p>
            <a:pPr lvl="1">
              <a:buFont typeface="Monotype Sorts" pitchFamily="2" charset="2"/>
              <a:buNone/>
            </a:pPr>
            <a:r>
              <a:rPr lang="nl-NL" sz="2800"/>
              <a:t>	in </a:t>
            </a:r>
            <a:r>
              <a:rPr lang="nl-NL" sz="2800">
                <a:solidFill>
                  <a:srgbClr val="FF0033"/>
                </a:solidFill>
              </a:rPr>
              <a:t>grammen</a:t>
            </a:r>
            <a:r>
              <a:rPr lang="nl-NL" sz="2800"/>
              <a:t> per </a:t>
            </a:r>
            <a:r>
              <a:rPr lang="nl-NL" sz="2800">
                <a:solidFill>
                  <a:srgbClr val="FF0033"/>
                </a:solidFill>
              </a:rPr>
              <a:t>vierkante meter</a:t>
            </a:r>
            <a:endParaRPr lang="nl-NL" sz="2800"/>
          </a:p>
          <a:p>
            <a:pPr>
              <a:buFont typeface="Monotype Sorts" pitchFamily="2" charset="2"/>
              <a:buNone/>
            </a:pPr>
            <a:endParaRPr lang="nl-NL" sz="3200"/>
          </a:p>
          <a:p>
            <a:r>
              <a:rPr lang="nl-NL" sz="3200"/>
              <a:t>Veel gebruikt afdrukpapier:</a:t>
            </a:r>
          </a:p>
          <a:p>
            <a:pPr lvl="1">
              <a:buFont typeface="Monotype Sorts" pitchFamily="2" charset="2"/>
              <a:buNone/>
            </a:pPr>
            <a:r>
              <a:rPr lang="nl-NL" sz="2800"/>
              <a:t>	</a:t>
            </a:r>
            <a:r>
              <a:rPr lang="nl-NL" sz="2800">
                <a:solidFill>
                  <a:srgbClr val="FF6633"/>
                </a:solidFill>
              </a:rPr>
              <a:t>80 grams</a:t>
            </a:r>
            <a:r>
              <a:rPr lang="nl-NL" sz="2800"/>
              <a:t> papier</a:t>
            </a:r>
          </a:p>
          <a:p>
            <a:pPr lvl="1">
              <a:buFont typeface="Monotype Sorts" pitchFamily="2" charset="2"/>
              <a:buNone/>
            </a:pPr>
            <a:endParaRPr lang="nl-NL" sz="2800"/>
          </a:p>
          <a:p>
            <a:r>
              <a:rPr lang="nl-NL" sz="3200"/>
              <a:t>Hoe hoger het gewicht, des te zwaarder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sz="4000"/>
              <a:t>Boven-</a:t>
            </a:r>
            <a:r>
              <a:rPr lang="nl-NL"/>
              <a:t> en onderkant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nl-NL" sz="3200"/>
              <a:t>2 kanten van het papier</a:t>
            </a:r>
          </a:p>
          <a:p>
            <a:r>
              <a:rPr lang="nl-NL" sz="3200"/>
              <a:t>Verschil bij het afdrukken</a:t>
            </a:r>
          </a:p>
          <a:p>
            <a:r>
              <a:rPr lang="nl-NL" sz="3200"/>
              <a:t>Let op </a:t>
            </a:r>
            <a:r>
              <a:rPr lang="nl-NL" sz="3200">
                <a:solidFill>
                  <a:srgbClr val="FF0033"/>
                </a:solidFill>
              </a:rPr>
              <a:t>de pijl</a:t>
            </a:r>
            <a:r>
              <a:rPr lang="nl-NL" sz="3200"/>
              <a:t> op de </a:t>
            </a:r>
            <a:r>
              <a:rPr lang="nl-NL" sz="3200">
                <a:solidFill>
                  <a:srgbClr val="FF0033"/>
                </a:solidFill>
              </a:rPr>
              <a:t>verpakking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sz="3600" smtClean="0"/>
              <a:t>Imagoverbetering</a:t>
            </a:r>
            <a:endParaRPr lang="nl-NL"/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nl-NL" sz="3200"/>
              <a:t>Gebruik als het kan </a:t>
            </a:r>
            <a:r>
              <a:rPr lang="nl-NL" sz="3200">
                <a:solidFill>
                  <a:srgbClr val="FFFF00"/>
                </a:solidFill>
              </a:rPr>
              <a:t>k</a:t>
            </a:r>
            <a:r>
              <a:rPr lang="nl-NL" sz="3200">
                <a:solidFill>
                  <a:srgbClr val="FF6633"/>
                </a:solidFill>
              </a:rPr>
              <a:t>l</a:t>
            </a:r>
            <a:r>
              <a:rPr lang="nl-NL" sz="3200">
                <a:solidFill>
                  <a:schemeClr val="accent1"/>
                </a:solidFill>
              </a:rPr>
              <a:t>e</a:t>
            </a:r>
            <a:r>
              <a:rPr lang="nl-NL" sz="3200">
                <a:solidFill>
                  <a:srgbClr val="FF0033"/>
                </a:solidFill>
              </a:rPr>
              <a:t>u</a:t>
            </a:r>
            <a:r>
              <a:rPr lang="nl-NL" sz="3200">
                <a:solidFill>
                  <a:schemeClr val="accent2"/>
                </a:solidFill>
              </a:rPr>
              <a:t>r</a:t>
            </a:r>
            <a:endParaRPr lang="nl-NL" sz="3200"/>
          </a:p>
          <a:p>
            <a:pPr lvl="1"/>
            <a:r>
              <a:rPr lang="nl-NL" sz="2800"/>
              <a:t>Kleurenprinter</a:t>
            </a:r>
          </a:p>
          <a:p>
            <a:pPr lvl="1"/>
            <a:r>
              <a:rPr lang="nl-NL" sz="2800"/>
              <a:t>Gekleurd papier</a:t>
            </a:r>
          </a:p>
          <a:p>
            <a:pPr lvl="1"/>
            <a:r>
              <a:rPr lang="nl-NL" sz="2800"/>
              <a:t>Papier met voorgedrukte gekleurde decoratie</a:t>
            </a:r>
          </a:p>
          <a:p>
            <a:pPr lvl="1">
              <a:buFont typeface="Monotype Sorts" pitchFamily="2" charset="2"/>
              <a:buNone/>
            </a:pPr>
            <a:endParaRPr lang="nl-NL" sz="2800"/>
          </a:p>
          <a:p>
            <a:r>
              <a:rPr lang="nl-NL" sz="3200">
                <a:solidFill>
                  <a:schemeClr val="accent2">
                    <a:lumMod val="75000"/>
                  </a:schemeClr>
                </a:solidFill>
              </a:rPr>
              <a:t>Besteed er veel zorg aan!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sz="4000"/>
              <a:t>Ontwikkeling</a:t>
            </a:r>
            <a:endParaRPr lang="nl-NL"/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nl-NL" sz="3200"/>
              <a:t>Snelle ontwikkeling:</a:t>
            </a:r>
          </a:p>
          <a:p>
            <a:pPr lvl="1"/>
            <a:r>
              <a:rPr lang="nl-NL" sz="2800"/>
              <a:t>hoogglanspapier</a:t>
            </a:r>
          </a:p>
          <a:p>
            <a:pPr lvl="1"/>
            <a:r>
              <a:rPr lang="nl-NL" sz="2800"/>
              <a:t>fotopapier</a:t>
            </a:r>
          </a:p>
          <a:p>
            <a:pPr lvl="1"/>
            <a:r>
              <a:rPr lang="nl-NL" sz="2800"/>
              <a:t>dubbelzijdig gecoat papier</a:t>
            </a:r>
          </a:p>
        </p:txBody>
      </p:sp>
      <p:sp>
        <p:nvSpPr>
          <p:cNvPr id="15366" name="printer2"/>
          <p:cNvSpPr>
            <a:spLocks noEditPoints="1" noChangeArrowheads="1"/>
          </p:cNvSpPr>
          <p:nvPr/>
        </p:nvSpPr>
        <p:spPr bwMode="auto">
          <a:xfrm>
            <a:off x="5619770" y="3643314"/>
            <a:ext cx="2809882" cy="2405073"/>
          </a:xfrm>
          <a:custGeom>
            <a:avLst/>
            <a:gdLst>
              <a:gd name="T0" fmla="*/ 10673 w 21600"/>
              <a:gd name="T1" fmla="*/ 0 h 21600"/>
              <a:gd name="T2" fmla="*/ 19186 w 21600"/>
              <a:gd name="T3" fmla="*/ 0 h 21600"/>
              <a:gd name="T4" fmla="*/ 21600 w 21600"/>
              <a:gd name="T5" fmla="*/ 4703 h 21600"/>
              <a:gd name="T6" fmla="*/ 21600 w 21600"/>
              <a:gd name="T7" fmla="*/ 10800 h 21600"/>
              <a:gd name="T8" fmla="*/ 21600 w 21600"/>
              <a:gd name="T9" fmla="*/ 16548 h 21600"/>
              <a:gd name="T10" fmla="*/ 18042 w 21600"/>
              <a:gd name="T11" fmla="*/ 21600 h 21600"/>
              <a:gd name="T12" fmla="*/ 10673 w 21600"/>
              <a:gd name="T13" fmla="*/ 21600 h 21600"/>
              <a:gd name="T14" fmla="*/ 3176 w 21600"/>
              <a:gd name="T15" fmla="*/ 21600 h 21600"/>
              <a:gd name="T16" fmla="*/ 0 w 21600"/>
              <a:gd name="T17" fmla="*/ 16548 h 21600"/>
              <a:gd name="T18" fmla="*/ 0 w 21600"/>
              <a:gd name="T19" fmla="*/ 10800 h 21600"/>
              <a:gd name="T20" fmla="*/ 0 w 21600"/>
              <a:gd name="T21" fmla="*/ 4703 h 21600"/>
              <a:gd name="T22" fmla="*/ 2414 w 21600"/>
              <a:gd name="T23" fmla="*/ 0 h 21600"/>
              <a:gd name="T24" fmla="*/ 1397 w 21600"/>
              <a:gd name="T25" fmla="*/ 23298 h 21600"/>
              <a:gd name="T26" fmla="*/ 20266 w 21600"/>
              <a:gd name="T27" fmla="*/ 311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10673" y="0"/>
                </a:moveTo>
                <a:lnTo>
                  <a:pt x="19186" y="0"/>
                </a:lnTo>
                <a:lnTo>
                  <a:pt x="21600" y="4703"/>
                </a:lnTo>
                <a:lnTo>
                  <a:pt x="21600" y="10800"/>
                </a:lnTo>
                <a:lnTo>
                  <a:pt x="21600" y="16548"/>
                </a:lnTo>
                <a:lnTo>
                  <a:pt x="18042" y="16548"/>
                </a:lnTo>
                <a:lnTo>
                  <a:pt x="18042" y="21600"/>
                </a:lnTo>
                <a:lnTo>
                  <a:pt x="10673" y="21600"/>
                </a:lnTo>
                <a:lnTo>
                  <a:pt x="3176" y="21600"/>
                </a:lnTo>
                <a:lnTo>
                  <a:pt x="3176" y="16548"/>
                </a:lnTo>
                <a:lnTo>
                  <a:pt x="0" y="16548"/>
                </a:lnTo>
                <a:lnTo>
                  <a:pt x="0" y="10800"/>
                </a:lnTo>
                <a:lnTo>
                  <a:pt x="0" y="4703"/>
                </a:lnTo>
                <a:lnTo>
                  <a:pt x="2414" y="0"/>
                </a:lnTo>
                <a:lnTo>
                  <a:pt x="10673" y="0"/>
                </a:lnTo>
                <a:close/>
              </a:path>
              <a:path w="21600" h="21600" extrusionOk="0">
                <a:moveTo>
                  <a:pt x="0" y="4703"/>
                </a:moveTo>
                <a:lnTo>
                  <a:pt x="3558" y="4703"/>
                </a:lnTo>
                <a:lnTo>
                  <a:pt x="17026" y="4703"/>
                </a:lnTo>
                <a:lnTo>
                  <a:pt x="21600" y="4703"/>
                </a:lnTo>
                <a:lnTo>
                  <a:pt x="0" y="4703"/>
                </a:lnTo>
                <a:moveTo>
                  <a:pt x="16518" y="4703"/>
                </a:moveTo>
                <a:lnTo>
                  <a:pt x="16518" y="10452"/>
                </a:lnTo>
                <a:lnTo>
                  <a:pt x="0" y="10452"/>
                </a:lnTo>
                <a:moveTo>
                  <a:pt x="4320" y="16548"/>
                </a:moveTo>
                <a:lnTo>
                  <a:pt x="4320" y="17419"/>
                </a:lnTo>
                <a:lnTo>
                  <a:pt x="4320" y="20555"/>
                </a:lnTo>
                <a:lnTo>
                  <a:pt x="4320" y="21600"/>
                </a:lnTo>
                <a:lnTo>
                  <a:pt x="4320" y="16548"/>
                </a:lnTo>
                <a:moveTo>
                  <a:pt x="16899" y="16548"/>
                </a:moveTo>
                <a:lnTo>
                  <a:pt x="16899" y="17419"/>
                </a:lnTo>
                <a:lnTo>
                  <a:pt x="16899" y="20555"/>
                </a:lnTo>
                <a:lnTo>
                  <a:pt x="16899" y="21600"/>
                </a:lnTo>
                <a:lnTo>
                  <a:pt x="16899" y="16548"/>
                </a:lnTo>
                <a:moveTo>
                  <a:pt x="15247" y="14981"/>
                </a:moveTo>
                <a:lnTo>
                  <a:pt x="15247" y="10452"/>
                </a:lnTo>
                <a:lnTo>
                  <a:pt x="16899" y="16548"/>
                </a:lnTo>
                <a:lnTo>
                  <a:pt x="18042" y="16548"/>
                </a:lnTo>
                <a:lnTo>
                  <a:pt x="16518" y="10452"/>
                </a:lnTo>
                <a:moveTo>
                  <a:pt x="15247" y="14981"/>
                </a:moveTo>
                <a:lnTo>
                  <a:pt x="15247" y="14981"/>
                </a:lnTo>
                <a:lnTo>
                  <a:pt x="16772" y="17942"/>
                </a:lnTo>
                <a:lnTo>
                  <a:pt x="4447" y="17942"/>
                </a:lnTo>
                <a:lnTo>
                  <a:pt x="5972" y="14981"/>
                </a:lnTo>
                <a:lnTo>
                  <a:pt x="5972" y="10452"/>
                </a:lnTo>
                <a:lnTo>
                  <a:pt x="4320" y="16548"/>
                </a:lnTo>
                <a:lnTo>
                  <a:pt x="3176" y="16548"/>
                </a:lnTo>
                <a:lnTo>
                  <a:pt x="4701" y="10452"/>
                </a:lnTo>
                <a:moveTo>
                  <a:pt x="20202" y="5574"/>
                </a:moveTo>
                <a:lnTo>
                  <a:pt x="20711" y="5574"/>
                </a:lnTo>
                <a:lnTo>
                  <a:pt x="20711" y="7839"/>
                </a:lnTo>
                <a:lnTo>
                  <a:pt x="20202" y="7839"/>
                </a:lnTo>
                <a:lnTo>
                  <a:pt x="20202" y="5574"/>
                </a:lnTo>
                <a:moveTo>
                  <a:pt x="5972" y="14981"/>
                </a:moveTo>
                <a:lnTo>
                  <a:pt x="7496" y="14981"/>
                </a:lnTo>
                <a:lnTo>
                  <a:pt x="13341" y="14981"/>
                </a:lnTo>
                <a:lnTo>
                  <a:pt x="15247" y="14981"/>
                </a:ln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3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94</TotalTime>
  <Words>146</Words>
  <Application>Microsoft Office PowerPoint</Application>
  <PresentationFormat>Diavoorstelling (4:3)</PresentationFormat>
  <Paragraphs>37</Paragraphs>
  <Slides>6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Arial</vt:lpstr>
      <vt:lpstr>Constantia</vt:lpstr>
      <vt:lpstr>Monotype Sorts</vt:lpstr>
      <vt:lpstr>Wingdings</vt:lpstr>
      <vt:lpstr>Wingdings 2</vt:lpstr>
      <vt:lpstr>Civiel</vt:lpstr>
      <vt:lpstr>Papier</vt:lpstr>
      <vt:lpstr>Perfect papier</vt:lpstr>
      <vt:lpstr>Gewicht</vt:lpstr>
      <vt:lpstr>Boven- en onderkant</vt:lpstr>
      <vt:lpstr>Imagoverbetering</vt:lpstr>
      <vt:lpstr>Ontwikkeling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Papier</dc:title>
  <dc:creator>Instruct</dc:creator>
  <cp:lastModifiedBy>Instruct - Paula Felix</cp:lastModifiedBy>
  <cp:revision>22</cp:revision>
  <dcterms:created xsi:type="dcterms:W3CDTF">1997-02-25T13:11:12Z</dcterms:created>
  <dcterms:modified xsi:type="dcterms:W3CDTF">2013-06-13T08:26:58Z</dcterms:modified>
</cp:coreProperties>
</file>