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0" r:id="rId4"/>
    <p:sldId id="262" r:id="rId5"/>
    <p:sldId id="259" r:id="rId6"/>
    <p:sldId id="261" r:id="rId7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5" d="100"/>
          <a:sy n="85" d="100"/>
        </p:scale>
        <p:origin x="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roundedCorners val="1"/>
  <c:style val="4"/>
  <c:chart>
    <c:autoTitleDeleted val="1"/>
    <c:plotArea>
      <c:layout/>
      <c:lineChart>
        <c:grouping val="standard"/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2007</c:v>
                </c:pt>
              </c:strCache>
            </c:strRef>
          </c:tx>
          <c:marker>
            <c:symbol val="none"/>
          </c:marker>
          <c:cat>
            <c:strRef>
              <c:f>Blad1!$A$2:$A$5</c:f>
              <c:strCache>
                <c:ptCount val="4"/>
                <c:pt idx="0">
                  <c:v>1e kwart</c:v>
                </c:pt>
                <c:pt idx="1">
                  <c:v>2e kwart</c:v>
                </c:pt>
                <c:pt idx="2">
                  <c:v>3e kwart</c:v>
                </c:pt>
                <c:pt idx="3">
                  <c:v>4e kwart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13.2</c:v>
                </c:pt>
                <c:pt idx="1">
                  <c:v>13.8</c:v>
                </c:pt>
                <c:pt idx="2">
                  <c:v>16.899999999999999</c:v>
                </c:pt>
                <c:pt idx="3">
                  <c:v>16.600000000000001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2008</c:v>
                </c:pt>
              </c:strCache>
            </c:strRef>
          </c:tx>
          <c:marker>
            <c:symbol val="none"/>
          </c:marker>
          <c:cat>
            <c:strRef>
              <c:f>Blad1!$A$2:$A$5</c:f>
              <c:strCache>
                <c:ptCount val="4"/>
                <c:pt idx="0">
                  <c:v>1e kwart</c:v>
                </c:pt>
                <c:pt idx="1">
                  <c:v>2e kwart</c:v>
                </c:pt>
                <c:pt idx="2">
                  <c:v>3e kwart</c:v>
                </c:pt>
                <c:pt idx="3">
                  <c:v>4e kwart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12</c:v>
                </c:pt>
                <c:pt idx="1">
                  <c:v>14</c:v>
                </c:pt>
                <c:pt idx="2">
                  <c:v>18</c:v>
                </c:pt>
                <c:pt idx="3">
                  <c:v>20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0303488"/>
        <c:axId val="230818392"/>
      </c:lineChart>
      <c:catAx>
        <c:axId val="1050303488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230818392"/>
        <c:crosses val="autoZero"/>
        <c:auto val="1"/>
        <c:lblAlgn val="ctr"/>
        <c:lblOffset val="100"/>
        <c:noMultiLvlLbl val="1"/>
      </c:catAx>
      <c:valAx>
        <c:axId val="23081839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1050303488"/>
        <c:crosses val="autoZero"/>
        <c:crossBetween val="between"/>
      </c:valAx>
    </c:plotArea>
    <c:legend>
      <c:legendPos val="r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1"/>
  <c:style val="4"/>
  <c:chart>
    <c:autoTitleDeleted val="1"/>
    <c:plotArea>
      <c:layout/>
      <c:lineChart>
        <c:grouping val="standard"/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2010</c:v>
                </c:pt>
              </c:strCache>
            </c:strRef>
          </c:tx>
          <c:marker>
            <c:symbol val="none"/>
          </c:marker>
          <c:cat>
            <c:strRef>
              <c:f>Blad1!$A$2:$A$5</c:f>
              <c:strCache>
                <c:ptCount val="4"/>
                <c:pt idx="0">
                  <c:v>1e kwart</c:v>
                </c:pt>
                <c:pt idx="1">
                  <c:v>2e kwart</c:v>
                </c:pt>
                <c:pt idx="2">
                  <c:v>3e kwart</c:v>
                </c:pt>
                <c:pt idx="3">
                  <c:v>4e kwart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0.8</c:v>
                </c:pt>
                <c:pt idx="1">
                  <c:v>-1.1000000000000001</c:v>
                </c:pt>
                <c:pt idx="2">
                  <c:v>1.3</c:v>
                </c:pt>
                <c:pt idx="3">
                  <c:v>-1.5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2011</c:v>
                </c:pt>
              </c:strCache>
            </c:strRef>
          </c:tx>
          <c:marker>
            <c:symbol val="none"/>
          </c:marker>
          <c:cat>
            <c:strRef>
              <c:f>Blad1!$A$2:$A$5</c:f>
              <c:strCache>
                <c:ptCount val="4"/>
                <c:pt idx="0">
                  <c:v>1e kwart</c:v>
                </c:pt>
                <c:pt idx="1">
                  <c:v>2e kwart</c:v>
                </c:pt>
                <c:pt idx="2">
                  <c:v>3e kwart</c:v>
                </c:pt>
                <c:pt idx="3">
                  <c:v>4e kwart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-1.2</c:v>
                </c:pt>
                <c:pt idx="1">
                  <c:v>-0.2</c:v>
                </c:pt>
                <c:pt idx="2">
                  <c:v>1.9</c:v>
                </c:pt>
                <c:pt idx="3">
                  <c:v>2.4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8294976"/>
        <c:axId val="158295368"/>
      </c:lineChart>
      <c:catAx>
        <c:axId val="158294976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158295368"/>
        <c:crosses val="autoZero"/>
        <c:auto val="1"/>
        <c:lblAlgn val="ctr"/>
        <c:lblOffset val="100"/>
        <c:noMultiLvlLbl val="1"/>
      </c:catAx>
      <c:valAx>
        <c:axId val="158295368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158294976"/>
        <c:crosses val="autoZero"/>
        <c:crossBetween val="between"/>
      </c:valAx>
    </c:plotArea>
    <c:legend>
      <c:legendPos val="r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1"/>
  <c:style val="2"/>
  <c:chart>
    <c:autoTitleDeleted val="1"/>
    <c:plotArea>
      <c:layout>
        <c:manualLayout>
          <c:layoutTarget val="inner"/>
          <c:xMode val="edge"/>
          <c:yMode val="edge"/>
          <c:x val="0.14871794871794883"/>
          <c:y val="0.20142180094786735"/>
          <c:w val="0.76410256410256383"/>
          <c:h val="0.6161137440758294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2010</c:v>
                </c:pt>
              </c:strCache>
            </c:strRef>
          </c:tx>
          <c:invertIfNegative val="1"/>
          <c:cat>
            <c:strRef>
              <c:f>Sheet1!$B$1:$G$1</c:f>
              <c:strCache>
                <c:ptCount val="6"/>
                <c:pt idx="0">
                  <c:v>jan/feb</c:v>
                </c:pt>
                <c:pt idx="1">
                  <c:v>mrt/apr</c:v>
                </c:pt>
                <c:pt idx="2">
                  <c:v>mei/jun</c:v>
                </c:pt>
                <c:pt idx="3">
                  <c:v>jul/aug</c:v>
                </c:pt>
                <c:pt idx="4">
                  <c:v>sep/okt</c:v>
                </c:pt>
                <c:pt idx="5">
                  <c:v>nov/dec</c:v>
                </c:pt>
              </c:strCache>
            </c:strRef>
          </c:cat>
          <c:val>
            <c:numRef>
              <c:f>Sheet1!$B$2:$G$2</c:f>
              <c:numCache>
                <c:formatCode>0.0</c:formatCode>
                <c:ptCount val="6"/>
                <c:pt idx="0">
                  <c:v>17.3</c:v>
                </c:pt>
                <c:pt idx="1">
                  <c:v>18.399999999999999</c:v>
                </c:pt>
                <c:pt idx="2">
                  <c:v>13.1</c:v>
                </c:pt>
                <c:pt idx="3">
                  <c:v>8.9</c:v>
                </c:pt>
                <c:pt idx="4">
                  <c:v>10.3</c:v>
                </c:pt>
                <c:pt idx="5">
                  <c:v>14.6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2011</c:v>
                </c:pt>
              </c:strCache>
            </c:strRef>
          </c:tx>
          <c:invertIfNegative val="1"/>
          <c:cat>
            <c:strRef>
              <c:f>Sheet1!$B$1:$G$1</c:f>
              <c:strCache>
                <c:ptCount val="6"/>
                <c:pt idx="0">
                  <c:v>jan/feb</c:v>
                </c:pt>
                <c:pt idx="1">
                  <c:v>mrt/apr</c:v>
                </c:pt>
                <c:pt idx="2">
                  <c:v>mei/jun</c:v>
                </c:pt>
                <c:pt idx="3">
                  <c:v>jul/aug</c:v>
                </c:pt>
                <c:pt idx="4">
                  <c:v>sep/okt</c:v>
                </c:pt>
                <c:pt idx="5">
                  <c:v>nov/dec</c:v>
                </c:pt>
              </c:strCache>
            </c:strRef>
          </c:cat>
          <c:val>
            <c:numRef>
              <c:f>Sheet1!$B$3:$G$3</c:f>
              <c:numCache>
                <c:formatCode>0.0</c:formatCode>
                <c:ptCount val="6"/>
                <c:pt idx="0">
                  <c:v>12.5</c:v>
                </c:pt>
                <c:pt idx="1">
                  <c:v>13.6</c:v>
                </c:pt>
                <c:pt idx="2">
                  <c:v>10.7</c:v>
                </c:pt>
                <c:pt idx="3">
                  <c:v>8.1</c:v>
                </c:pt>
                <c:pt idx="4">
                  <c:v>10.5</c:v>
                </c:pt>
                <c:pt idx="5">
                  <c:v>12.2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296152"/>
        <c:axId val="158296544"/>
      </c:barChart>
      <c:catAx>
        <c:axId val="158296152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nextTo"/>
        <c:crossAx val="158296544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158296544"/>
        <c:scaling>
          <c:orientation val="minMax"/>
        </c:scaling>
        <c:delete val="1"/>
        <c:axPos val="l"/>
        <c:numFmt formatCode="General" sourceLinked="0"/>
        <c:majorTickMark val="cross"/>
        <c:minorTickMark val="cross"/>
        <c:tickLblPos val="nextTo"/>
        <c:crossAx val="158296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897435897435896"/>
          <c:y val="0"/>
          <c:w val="0.14567729691259701"/>
          <c:h val="0.16726178585104731"/>
        </c:manualLayout>
      </c:layout>
      <c:overlay val="1"/>
    </c:legend>
    <c:plotVisOnly val="1"/>
    <c:dispBlanksAs val="gap"/>
    <c:showDLblsOverMax val="1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596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fld id="{C81E9101-122E-4914-849D-0D55082CDC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326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C9A3D-9FC9-40A3-8E26-ADBD8F27F4A3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01F3-8A30-4858-8234-7C85EF8C48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FF8-F0C1-4FF3-B229-8D901A397A35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2BE7-7EE0-4A6D-AB3D-0F96D4500F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69CF-0E2D-4E27-8313-C22B5FE76C7C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2761-81FA-4F7D-A505-E26EAA1DCC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150" y="615950"/>
            <a:ext cx="7759700" cy="11303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92150" y="1987550"/>
            <a:ext cx="3803650" cy="41021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48200" y="1987550"/>
            <a:ext cx="3803650" cy="41021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7B571B-89F3-4D2A-9459-419F633E78B2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70D938-9D0A-41C6-9AE8-43E98873EDB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el, grafiek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150" y="615950"/>
            <a:ext cx="7759700" cy="11303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sz="half" idx="1"/>
          </p:nvPr>
        </p:nvSpPr>
        <p:spPr>
          <a:xfrm>
            <a:off x="692150" y="1987550"/>
            <a:ext cx="3803650" cy="410210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987550"/>
            <a:ext cx="3803650" cy="41021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0F7D94F-A0AB-4736-A6EB-347EC9E92B93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F5C942D-210F-48CC-8AA6-60DECBF4390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A381-DA73-428B-8FBF-C5E1DAB1817D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BEA0-8DE0-475D-AF15-E0405BF8A1F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A7F5-09DB-4941-AB82-455CB3A9ED3E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F667-0D17-4C24-AA72-1C2B162C5A3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69B63-6C54-432B-8057-952F52518059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F1E8-BA96-4E17-A80B-35C615F771D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33C5-BF86-4D94-936E-FE48A5ECC528}" type="datetime1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0EC-0B1C-4EC6-B566-1EFD914F40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42D2-4930-46A6-9A34-EC34F2188CB1}" type="datetime1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860F-85D9-420A-8277-73DFC463003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480E-878D-4813-9300-E8C234EFA01D}" type="datetime1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CB62-29F9-43F7-85A0-95BDF6B14A9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E5A7-08A1-4747-9BEB-6404009BE39F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F82FD-75A9-4551-9509-95C09F8F1B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9DEA2-BF50-4558-A718-57DF0B5D7FD6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140C-BDE6-4EC9-B514-6081FC73C3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EF1CF-83F8-4DF1-8AF0-9F539608C5EE}" type="datetime1">
              <a:rPr lang="nl-NL" smtClean="0"/>
              <a:t>13-6-2013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2150" y="2292350"/>
            <a:ext cx="7759700" cy="1130300"/>
          </a:xfrm>
          <a:ln cap="flat"/>
        </p:spPr>
        <p:txBody>
          <a:bodyPr/>
          <a:lstStyle/>
          <a:p>
            <a:r>
              <a:rPr lang="nl-NL" dirty="0"/>
              <a:t>De Wilde en Heylen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7950" y="3892550"/>
            <a:ext cx="6388100" cy="1739900"/>
          </a:xfrm>
          <a:ln cap="flat"/>
        </p:spPr>
        <p:txBody>
          <a:bodyPr>
            <a:normAutofit lnSpcReduction="10000"/>
          </a:bodyPr>
          <a:lstStyle/>
          <a:p>
            <a:pPr marL="342900" indent="-342900"/>
            <a:r>
              <a:rPr lang="nl-NL" dirty="0"/>
              <a:t>Ondernemingsraad</a:t>
            </a:r>
          </a:p>
          <a:p>
            <a:pPr marL="342900" indent="-342900"/>
            <a:r>
              <a:rPr lang="nl-NL" dirty="0"/>
              <a:t>Jaarvergadering</a:t>
            </a:r>
          </a:p>
          <a:p>
            <a:pPr marL="342900" indent="-342900"/>
            <a:r>
              <a:rPr lang="nl-NL" dirty="0"/>
              <a:t>Jaarcijfers </a:t>
            </a:r>
            <a:r>
              <a:rPr lang="nl-NL" dirty="0" smtClean="0"/>
              <a:t>2010</a:t>
            </a:r>
            <a:endParaRPr lang="nl-NL" dirty="0"/>
          </a:p>
          <a:p>
            <a:pPr marL="342900" indent="-342900"/>
            <a:endParaRPr lang="nl-NL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/>
          <a:lstStyle/>
          <a:p>
            <a:r>
              <a:rPr lang="nl-NL"/>
              <a:t>Agenda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/>
          <a:lstStyle/>
          <a:p>
            <a:pPr>
              <a:buFontTx/>
              <a:buNone/>
            </a:pPr>
            <a:r>
              <a:rPr lang="nl-NL" sz="2000" dirty="0"/>
              <a:t>1. Opening</a:t>
            </a:r>
          </a:p>
          <a:p>
            <a:pPr>
              <a:buFontTx/>
              <a:buNone/>
            </a:pPr>
            <a:r>
              <a:rPr lang="nl-NL" sz="2000" dirty="0"/>
              <a:t>2. Mededelingen</a:t>
            </a:r>
          </a:p>
          <a:p>
            <a:pPr>
              <a:buFontTx/>
              <a:buNone/>
            </a:pPr>
            <a:r>
              <a:rPr lang="nl-NL" sz="2000" dirty="0"/>
              <a:t>3. Notulen</a:t>
            </a:r>
          </a:p>
          <a:p>
            <a:pPr>
              <a:buFontTx/>
              <a:buNone/>
            </a:pPr>
            <a:r>
              <a:rPr lang="nl-NL" sz="2000" dirty="0"/>
              <a:t>4. Kerncijfers: Omzet en winst </a:t>
            </a:r>
            <a:r>
              <a:rPr lang="nl-NL" sz="2000" dirty="0" smtClean="0"/>
              <a:t>2010</a:t>
            </a:r>
            <a:endParaRPr lang="nl-NL" sz="2000" dirty="0"/>
          </a:p>
          <a:p>
            <a:pPr>
              <a:buFontTx/>
              <a:buNone/>
            </a:pPr>
            <a:r>
              <a:rPr lang="nl-NL" sz="2000" dirty="0"/>
              <a:t>5. Kerncijfers: Ziekteverzuim </a:t>
            </a:r>
            <a:r>
              <a:rPr lang="nl-NL" sz="2000" dirty="0" smtClean="0"/>
              <a:t>2010</a:t>
            </a:r>
            <a:endParaRPr lang="nl-NL" sz="2000" dirty="0"/>
          </a:p>
          <a:p>
            <a:pPr algn="ctr">
              <a:buFontTx/>
              <a:buNone/>
            </a:pPr>
            <a:r>
              <a:rPr lang="nl-NL" sz="2000" dirty="0"/>
              <a:t>Pauze</a:t>
            </a:r>
          </a:p>
          <a:p>
            <a:pPr>
              <a:buFontTx/>
              <a:buNone/>
            </a:pPr>
            <a:r>
              <a:rPr lang="nl-NL" sz="2000" dirty="0"/>
              <a:t>6. Nieuwe structuur</a:t>
            </a:r>
          </a:p>
          <a:p>
            <a:pPr>
              <a:buFontTx/>
              <a:buNone/>
            </a:pPr>
            <a:r>
              <a:rPr lang="nl-NL" sz="2000" dirty="0"/>
              <a:t>7. Structuur afdeling Productie</a:t>
            </a:r>
          </a:p>
          <a:p>
            <a:pPr>
              <a:buFontTx/>
              <a:buNone/>
            </a:pPr>
            <a:r>
              <a:rPr lang="nl-NL" sz="2000" dirty="0"/>
              <a:t>8. Rondvraag</a:t>
            </a:r>
          </a:p>
          <a:p>
            <a:pPr>
              <a:buFontTx/>
              <a:buNone/>
            </a:pPr>
            <a:r>
              <a:rPr lang="nl-NL" sz="2000" dirty="0"/>
              <a:t>9. Sluiting</a:t>
            </a:r>
          </a:p>
        </p:txBody>
      </p:sp>
    </p:spTree>
  </p:cSld>
  <p:clrMapOvr>
    <a:masterClrMapping/>
  </p:clrMapOvr>
  <p:transition spd="med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>
            <a:normAutofit fontScale="90000"/>
          </a:bodyPr>
          <a:lstStyle/>
          <a:p>
            <a:r>
              <a:rPr lang="nl-NL" sz="3600" dirty="0"/>
              <a:t>Kerncijfers </a:t>
            </a:r>
            <a:r>
              <a:rPr lang="nl-NL" sz="3600" dirty="0" smtClean="0"/>
              <a:t>2010 / 2011, </a:t>
            </a:r>
            <a:r>
              <a:rPr lang="nl-NL" sz="3600" dirty="0"/>
              <a:t/>
            </a:r>
            <a:br>
              <a:rPr lang="nl-NL" sz="3600" dirty="0"/>
            </a:br>
            <a:r>
              <a:rPr lang="nl-NL" sz="3600" dirty="0"/>
              <a:t>Omzet </a:t>
            </a:r>
            <a:r>
              <a:rPr lang="nl-NL" sz="3600" dirty="0" smtClean="0"/>
              <a:t>per </a:t>
            </a:r>
            <a:r>
              <a:rPr lang="nl-NL" sz="3600" dirty="0"/>
              <a:t>kwartaal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2150" y="1987550"/>
            <a:ext cx="2808280" cy="4102100"/>
          </a:xfrm>
          <a:ln cap="flat"/>
        </p:spPr>
        <p:txBody>
          <a:bodyPr/>
          <a:lstStyle/>
          <a:p>
            <a:r>
              <a:rPr lang="nl-NL" sz="2800" dirty="0"/>
              <a:t>Groei omzet:</a:t>
            </a:r>
          </a:p>
          <a:p>
            <a:pPr lvl="1"/>
            <a:r>
              <a:rPr lang="nl-NL" sz="2400" dirty="0"/>
              <a:t>grotere binnenlandse afzet</a:t>
            </a:r>
          </a:p>
          <a:p>
            <a:pPr lvl="1"/>
            <a:r>
              <a:rPr lang="nl-NL" sz="2400" dirty="0"/>
              <a:t>verdubbeling </a:t>
            </a:r>
            <a:r>
              <a:rPr lang="nl-NL" sz="2400" dirty="0" smtClean="0"/>
              <a:t>export</a:t>
            </a:r>
            <a:endParaRPr lang="nl-NL" sz="2400" dirty="0"/>
          </a:p>
        </p:txBody>
      </p:sp>
      <p:graphicFrame>
        <p:nvGraphicFramePr>
          <p:cNvPr id="10" name="Tijdelijke aanduiding voor grafiek 9"/>
          <p:cNvGraphicFramePr>
            <a:graphicFrameLocks noGrp="1"/>
          </p:cNvGraphicFramePr>
          <p:nvPr>
            <p:ph type="chart" sz="half" idx="2"/>
          </p:nvPr>
        </p:nvGraphicFramePr>
        <p:xfrm>
          <a:off x="4143372" y="2000240"/>
          <a:ext cx="4808544" cy="4156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>
            <a:normAutofit fontScale="90000"/>
          </a:bodyPr>
          <a:lstStyle/>
          <a:p>
            <a:r>
              <a:rPr lang="nl-NL" sz="3600" dirty="0"/>
              <a:t>Kerncijfers </a:t>
            </a:r>
            <a:r>
              <a:rPr lang="nl-NL" sz="3600" dirty="0" smtClean="0"/>
              <a:t>2010 / 2011, </a:t>
            </a:r>
            <a:r>
              <a:rPr lang="nl-NL" sz="3600" dirty="0"/>
              <a:t/>
            </a:r>
            <a:br>
              <a:rPr lang="nl-NL" sz="3600" dirty="0"/>
            </a:br>
            <a:r>
              <a:rPr lang="nl-NL" sz="3600" dirty="0" smtClean="0"/>
              <a:t>Winst per </a:t>
            </a:r>
            <a:r>
              <a:rPr lang="nl-NL" sz="3600" dirty="0"/>
              <a:t>kwartaal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2150" y="1987550"/>
            <a:ext cx="3797300" cy="4102100"/>
          </a:xfrm>
          <a:ln cap="flat"/>
        </p:spPr>
        <p:txBody>
          <a:bodyPr/>
          <a:lstStyle/>
          <a:p>
            <a:r>
              <a:rPr lang="nl-NL" sz="2800" dirty="0" smtClean="0"/>
              <a:t>Groei </a:t>
            </a:r>
            <a:r>
              <a:rPr lang="nl-NL" sz="2800" dirty="0"/>
              <a:t>winst:</a:t>
            </a:r>
          </a:p>
          <a:p>
            <a:pPr lvl="1"/>
            <a:r>
              <a:rPr lang="nl-NL" sz="2400" dirty="0"/>
              <a:t>hogere omzet</a:t>
            </a:r>
          </a:p>
          <a:p>
            <a:pPr lvl="1"/>
            <a:r>
              <a:rPr lang="nl-NL" sz="2400" dirty="0"/>
              <a:t>kostenbeheersing</a:t>
            </a:r>
          </a:p>
        </p:txBody>
      </p:sp>
      <p:graphicFrame>
        <p:nvGraphicFramePr>
          <p:cNvPr id="10" name="Tijdelijke aanduiding voor grafiek 9"/>
          <p:cNvGraphicFramePr>
            <a:graphicFrameLocks noGrp="1"/>
          </p:cNvGraphicFramePr>
          <p:nvPr>
            <p:ph type="chart" sz="half" idx="2"/>
            <p:extLst>
              <p:ext uri="{D42A27DB-BD31-4B8C-83A1-F6EECF244321}">
                <p14:modId xmlns:p14="http://schemas.microsoft.com/office/powerpoint/2010/main" val="2654238670"/>
              </p:ext>
            </p:extLst>
          </p:nvPr>
        </p:nvGraphicFramePr>
        <p:xfrm>
          <a:off x="4143372" y="2000240"/>
          <a:ext cx="4808544" cy="4156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>
            <a:normAutofit fontScale="90000"/>
          </a:bodyPr>
          <a:lstStyle/>
          <a:p>
            <a:r>
              <a:rPr lang="nl-NL" dirty="0"/>
              <a:t>Kerncijfers </a:t>
            </a:r>
            <a:r>
              <a:rPr lang="nl-NL" dirty="0" smtClean="0"/>
              <a:t>2010 /2011</a:t>
            </a:r>
            <a:br>
              <a:rPr lang="nl-NL" dirty="0" smtClean="0"/>
            </a:br>
            <a:r>
              <a:rPr lang="nl-NL" dirty="0" smtClean="0"/>
              <a:t>Ziekteverzuim</a:t>
            </a:r>
            <a:endParaRPr lang="nl-NL" dirty="0"/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ph type="chart" sz="half" idx="1"/>
            <p:extLst>
              <p:ext uri="{D42A27DB-BD31-4B8C-83A1-F6EECF244321}">
                <p14:modId xmlns:p14="http://schemas.microsoft.com/office/powerpoint/2010/main" val="3364213132"/>
              </p:ext>
            </p:extLst>
          </p:nvPr>
        </p:nvGraphicFramePr>
        <p:xfrm>
          <a:off x="214282" y="1857364"/>
          <a:ext cx="5429288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68950" y="1987550"/>
            <a:ext cx="2882900" cy="4102100"/>
          </a:xfrm>
          <a:ln cap="flat"/>
        </p:spPr>
        <p:txBody>
          <a:bodyPr/>
          <a:lstStyle/>
          <a:p>
            <a:pPr>
              <a:lnSpc>
                <a:spcPct val="120000"/>
              </a:lnSpc>
            </a:pPr>
            <a:r>
              <a:rPr lang="nl-NL" sz="2800" dirty="0"/>
              <a:t>Daling</a:t>
            </a:r>
            <a:r>
              <a:rPr lang="nl-NL" sz="2800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nl-NL" sz="2400" dirty="0" smtClean="0"/>
              <a:t>gerichte voorlichting</a:t>
            </a:r>
          </a:p>
          <a:p>
            <a:pPr lvl="1">
              <a:lnSpc>
                <a:spcPct val="120000"/>
              </a:lnSpc>
            </a:pPr>
            <a:r>
              <a:rPr lang="nl-NL" sz="2400" dirty="0" smtClean="0"/>
              <a:t>vermindering </a:t>
            </a:r>
            <a:r>
              <a:rPr lang="nl-NL" sz="2400" dirty="0"/>
              <a:t>werkdruk</a:t>
            </a:r>
          </a:p>
        </p:txBody>
      </p:sp>
    </p:spTree>
  </p:cSld>
  <p:clrMapOvr>
    <a:masterClrMapping/>
  </p:clrMapOvr>
  <p:transition spd="med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/>
          <a:lstStyle/>
          <a:p>
            <a:r>
              <a:rPr lang="nl-NL"/>
              <a:t>Pauze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/>
          <a:lstStyle/>
          <a:p>
            <a:r>
              <a:rPr lang="nl-NL"/>
              <a:t>20 minuten pauze</a:t>
            </a:r>
          </a:p>
          <a:p>
            <a:r>
              <a:rPr lang="nl-NL"/>
              <a:t>koffie op de bekende </a:t>
            </a:r>
          </a:p>
          <a:p>
            <a:pPr>
              <a:buFontTx/>
              <a:buNone/>
            </a:pPr>
            <a:r>
              <a:rPr lang="nl-NL"/>
              <a:t>	plaatsen</a:t>
            </a:r>
          </a:p>
        </p:txBody>
      </p:sp>
      <p:graphicFrame>
        <p:nvGraphicFramePr>
          <p:cNvPr id="8196" name="Object 4"/>
          <p:cNvGraphicFramePr>
            <a:graphicFrameLocks/>
          </p:cNvGraphicFramePr>
          <p:nvPr/>
        </p:nvGraphicFramePr>
        <p:xfrm>
          <a:off x="5241925" y="1981200"/>
          <a:ext cx="3122613" cy="388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ClipArt" r:id="rId3" imgW="907920" imgH="1126800" progId="">
                  <p:embed/>
                </p:oleObj>
              </mc:Choice>
              <mc:Fallback>
                <p:oleObj name="ClipArt" r:id="rId3" imgW="907920" imgH="1126800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1925" y="1981200"/>
                        <a:ext cx="3122613" cy="3884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u"/>
  </p:transition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90</Words>
  <Application>Microsoft Office PowerPoint</Application>
  <PresentationFormat>Diavoorstelling (4:3)</PresentationFormat>
  <Paragraphs>31</Paragraphs>
  <Slides>6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Office-thema</vt:lpstr>
      <vt:lpstr>ClipArt</vt:lpstr>
      <vt:lpstr>De Wilde en Heylen</vt:lpstr>
      <vt:lpstr>Agenda</vt:lpstr>
      <vt:lpstr>Kerncijfers 2010 / 2011,  Omzet per kwartaal</vt:lpstr>
      <vt:lpstr>Kerncijfers 2010 / 2011,  Winst per kwartaal</vt:lpstr>
      <vt:lpstr>Kerncijfers 2010 /2011 Ziekteverzuim</vt:lpstr>
      <vt:lpstr>Pauze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Wilde en Heylen</dc:title>
  <dc:creator>Instruct</dc:creator>
  <cp:lastModifiedBy>Instruct - Paula Felix</cp:lastModifiedBy>
  <cp:revision>40</cp:revision>
  <dcterms:created xsi:type="dcterms:W3CDTF">1997-02-25T09:11:06Z</dcterms:created>
  <dcterms:modified xsi:type="dcterms:W3CDTF">2013-06-13T08:25:48Z</dcterms:modified>
</cp:coreProperties>
</file>